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x="6858000" cy="9144000"/>
  <p:embeddedFontLst>
    <p:embeddedFont>
      <p:font typeface="Playfair Display"/>
      <p:regular r:id="rId27"/>
      <p:bold r:id="rId28"/>
      <p:italic r:id="rId29"/>
      <p:boldItalic r:id="rId30"/>
    </p:embeddedFont>
    <p:embeddedFont>
      <p:font typeface="Lobster"/>
      <p:regular r:id="rId31"/>
    </p:embeddedFont>
    <p:embeddedFont>
      <p:font typeface="Montserrat"/>
      <p:regular r:id="rId32"/>
      <p:bold r:id="rId33"/>
      <p:italic r:id="rId34"/>
      <p:boldItalic r:id="rId35"/>
    </p:embeddedFont>
    <p:embeddedFont>
      <p:font typeface="Oswald"/>
      <p:regular r:id="rId36"/>
      <p:bold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425A6C40-7706-41FF-B898-614FB367569B}">
  <a:tblStyle styleId="{425A6C40-7706-41FF-B898-614FB367569B}"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PlayfairDisplay-bold.fntdata"/><Relationship Id="rId27" Type="http://schemas.openxmlformats.org/officeDocument/2006/relationships/font" Target="fonts/PlayfairDisplay-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layfairDisplay-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Lobster-regular.fntdata"/><Relationship Id="rId30" Type="http://schemas.openxmlformats.org/officeDocument/2006/relationships/font" Target="fonts/PlayfairDisplay-boldItalic.fntdata"/><Relationship Id="rId11" Type="http://schemas.openxmlformats.org/officeDocument/2006/relationships/slide" Target="slides/slide6.xml"/><Relationship Id="rId33" Type="http://schemas.openxmlformats.org/officeDocument/2006/relationships/font" Target="fonts/Montserrat-bold.fntdata"/><Relationship Id="rId10" Type="http://schemas.openxmlformats.org/officeDocument/2006/relationships/slide" Target="slides/slide5.xml"/><Relationship Id="rId32" Type="http://schemas.openxmlformats.org/officeDocument/2006/relationships/font" Target="fonts/Montserrat-regular.fntdata"/><Relationship Id="rId13" Type="http://schemas.openxmlformats.org/officeDocument/2006/relationships/slide" Target="slides/slide8.xml"/><Relationship Id="rId35" Type="http://schemas.openxmlformats.org/officeDocument/2006/relationships/font" Target="fonts/Montserrat-boldItalic.fntdata"/><Relationship Id="rId12" Type="http://schemas.openxmlformats.org/officeDocument/2006/relationships/slide" Target="slides/slide7.xml"/><Relationship Id="rId34" Type="http://schemas.openxmlformats.org/officeDocument/2006/relationships/font" Target="fonts/Montserrat-italic.fntdata"/><Relationship Id="rId15" Type="http://schemas.openxmlformats.org/officeDocument/2006/relationships/slide" Target="slides/slide10.xml"/><Relationship Id="rId37" Type="http://schemas.openxmlformats.org/officeDocument/2006/relationships/font" Target="fonts/Oswald-bold.fntdata"/><Relationship Id="rId14" Type="http://schemas.openxmlformats.org/officeDocument/2006/relationships/slide" Target="slides/slide9.xml"/><Relationship Id="rId36" Type="http://schemas.openxmlformats.org/officeDocument/2006/relationships/font" Target="fonts/Oswald-regular.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 name="Shape 54"/>
        <p:cNvGrpSpPr/>
        <p:nvPr/>
      </p:nvGrpSpPr>
      <p:grpSpPr>
        <a:xfrm>
          <a:off x="0" y="0"/>
          <a:ext cx="0" cy="0"/>
          <a:chOff x="0" y="0"/>
          <a:chExt cx="0" cy="0"/>
        </a:xfrm>
      </p:grpSpPr>
      <p:sp>
        <p:nvSpPr>
          <p:cNvPr id="55" name="Shape 55"/>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6" name="Shape 5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2" name="Shape 11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Shape 1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7" name="Shape 11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Shape 1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3" name="Shape 12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Shape 1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9" name="Shape 12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5" name="Shape 13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Shape 1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0" name="Shape 14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Shape 1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3" name="Shape 15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Shape 1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8" name="Shape 15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Shape 1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4" name="Shape 16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Shape 1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1" name="Shape 17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Shape 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2" name="Shape 6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Shape 1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7" name="Shape 17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Shape 1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3" name="Shape 18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Shape 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8" name="Shape 6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Shape 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3" name="Shape 7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Shape 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0" name="Shape 8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lgn="r">
              <a:spcBef>
                <a:spcPts val="0"/>
              </a:spcBef>
              <a:spcAft>
                <a:spcPts val="0"/>
              </a:spcAft>
              <a:buNone/>
            </a:pPr>
            <a:r>
              <a:rPr lang="en"/>
              <a:t>ا</a:t>
            </a:r>
            <a:r>
              <a:rPr lang="en"/>
              <a:t>لأستيلين كوقود والهواء كمؤكسد يعتبر من أكثر أنواع اللهب شيوعاً واستخداماً في دراسة طيف الامتصاص الذري القائم على استخدام اللهب كمصدر حراري</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Shape 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7" name="Shape 8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ومن ذلك نخلص إلى أن المنطقة الوسطى هي الأنسب في عملية التحليل ، إذ أن عدد الذرات ، وبالتالي الحساسية ، تكون أكبر ما يمكن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Shape 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3" name="Shape 9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Shape 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9" name="Shape 9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5" name="Shape 10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في الحقيقة تواجهنا مشكلة عويصة في اختيار مصدر الإضاءة لا بد أن نفهمها ، حيث تنشأ تلك المشكلة أساساً من طبيعة الخط الذري الدقيق للغاية (حيث يبلغ اتساعه جزءاً بسيطاً من الأنجستروم) ، ولو افترضنا أن اتساع فتحة ال monochromator تبلغ mm 1.0 ، فإن هذا يعني أن فتحة ال monochromator تتسع لملايين الخطوط الذرية. وحيث أن مصادر مبادئ التحلیل الآلي (أ.د. منذر سلیم عبد اللطیف) 11 الإضاءة التي تعطي حزمة من الضوء (sources continuous (تملأ فتحة ال monochromator عندما تسقط عليها ، فإن هذا يعني أن قياس الزيادة في الامتصاص الناشئة عن خط من عدة ملايين ، هو أمر بالغ الصعوبة ، ويحمل في ثناياه درجة عالية من عدم التأكد ، مما يعني أنه لا يمكن استخدام مصادر الأشعة المستمرة (التي تعطي حزمة من الضوء) كمصادر في أجهزة الطيف الذري ، ما دمنا لا نستطيع عزل الطول الموجي المراد القياس عنده تماماً. إن مصدر الإضاءة المطلوب من المفروض أن يعطي خطاً أدق من خط الامتصاص ، لا أعرض منه ، حتى نتمكن من قياس الامتصاص بدقة ، وهذا لا يمكن إلا باستخدام خطوط الانبعاث لنفس العنصر المراد قياسه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Shape 10"/>
          <p:cNvSpPr/>
          <p:nvPr/>
        </p:nvSpPr>
        <p:spPr>
          <a:xfrm>
            <a:off x="4286250" y="0"/>
            <a:ext cx="72300" cy="5143500"/>
          </a:xfrm>
          <a:prstGeom prst="rect">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 name="Shape 11"/>
          <p:cNvSpPr/>
          <p:nvPr/>
        </p:nvSpPr>
        <p:spPr>
          <a:xfrm>
            <a:off x="4358475" y="0"/>
            <a:ext cx="3853200" cy="5143500"/>
          </a:xfrm>
          <a:prstGeom prst="rect">
            <a:avLst/>
          </a:prstGeom>
          <a:solidFill>
            <a:schemeClr val="accent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 name="Shape 12"/>
          <p:cNvSpPr txBox="1"/>
          <p:nvPr>
            <p:ph type="ctrTitle"/>
          </p:nvPr>
        </p:nvSpPr>
        <p:spPr>
          <a:xfrm>
            <a:off x="344250" y="1403850"/>
            <a:ext cx="8455500" cy="2146800"/>
          </a:xfrm>
          <a:prstGeom prst="rect">
            <a:avLst/>
          </a:prstGeom>
          <a:solidFill>
            <a:srgbClr val="FFFFFF"/>
          </a:solidFill>
        </p:spPr>
        <p:txBody>
          <a:bodyPr anchorCtr="0" anchor="ctr" bIns="91425" lIns="91425" spcFirstLastPara="1" rIns="91425" wrap="square" tIns="91425"/>
          <a:lstStyle>
            <a:lvl1pPr lvl="0" algn="ctr">
              <a:spcBef>
                <a:spcPts val="0"/>
              </a:spcBef>
              <a:spcAft>
                <a:spcPts val="0"/>
              </a:spcAft>
              <a:buSzPts val="6800"/>
              <a:buFont typeface="Playfair Display"/>
              <a:buNone/>
              <a:defRPr b="1" sz="6800">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b="1" sz="6800">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b="1" sz="6800">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b="1" sz="6800">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b="1" sz="6800">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b="1" sz="6800">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b="1" sz="6800">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b="1" sz="6800">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b="1" sz="6800">
                <a:latin typeface="Playfair Display"/>
                <a:ea typeface="Playfair Display"/>
                <a:cs typeface="Playfair Display"/>
                <a:sym typeface="Playfair Display"/>
              </a:defRPr>
            </a:lvl9pPr>
          </a:lstStyle>
          <a:p/>
        </p:txBody>
      </p:sp>
      <p:sp>
        <p:nvSpPr>
          <p:cNvPr id="13" name="Shape 13"/>
          <p:cNvSpPr txBox="1"/>
          <p:nvPr>
            <p:ph idx="1" type="subTitle"/>
          </p:nvPr>
        </p:nvSpPr>
        <p:spPr>
          <a:xfrm>
            <a:off x="344250" y="3550650"/>
            <a:ext cx="4910100" cy="577800"/>
          </a:xfrm>
          <a:prstGeom prst="rect">
            <a:avLst/>
          </a:prstGeom>
          <a:solidFill>
            <a:schemeClr val="dk2"/>
          </a:solidFill>
        </p:spPr>
        <p:txBody>
          <a:bodyPr anchorCtr="0" anchor="ctr" bIns="91425" lIns="91425" spcFirstLastPara="1" rIns="91425" wrap="square" tIns="91425"/>
          <a:lstStyle>
            <a:lvl1pPr lv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9pPr>
          </a:lstStyle>
          <a:p/>
        </p:txBody>
      </p:sp>
      <p:sp>
        <p:nvSpPr>
          <p:cNvPr id="14" name="Shape 1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8" name="Shape 48"/>
        <p:cNvGrpSpPr/>
        <p:nvPr/>
      </p:nvGrpSpPr>
      <p:grpSpPr>
        <a:xfrm>
          <a:off x="0" y="0"/>
          <a:ext cx="0" cy="0"/>
          <a:chOff x="0" y="0"/>
          <a:chExt cx="0" cy="0"/>
        </a:xfrm>
      </p:grpSpPr>
      <p:sp>
        <p:nvSpPr>
          <p:cNvPr id="49" name="Shape 49"/>
          <p:cNvSpPr txBox="1"/>
          <p:nvPr>
            <p:ph hasCustomPrompt="1" type="title"/>
          </p:nvPr>
        </p:nvSpPr>
        <p:spPr>
          <a:xfrm>
            <a:off x="311700" y="999925"/>
            <a:ext cx="8520600" cy="2146200"/>
          </a:xfrm>
          <a:prstGeom prst="rect">
            <a:avLst/>
          </a:prstGeom>
        </p:spPr>
        <p:txBody>
          <a:bodyPr anchorCtr="0" anchor="b" bIns="91425" lIns="91425" spcFirstLastPara="1" rIns="91425" wrap="square" tIns="91425"/>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Shape 50"/>
          <p:cNvSpPr txBox="1"/>
          <p:nvPr>
            <p:ph idx="1" type="body"/>
          </p:nvPr>
        </p:nvSpPr>
        <p:spPr>
          <a:xfrm>
            <a:off x="311700" y="32284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highlight>
                  <a:schemeClr val="dk1"/>
                </a:highlight>
              </a:defRPr>
            </a:lvl1pPr>
            <a:lvl2pPr indent="-317500" lvl="1" marL="914400" algn="ctr">
              <a:spcBef>
                <a:spcPts val="1600"/>
              </a:spcBef>
              <a:spcAft>
                <a:spcPts val="0"/>
              </a:spcAft>
              <a:buSzPts val="1400"/>
              <a:buChar char="○"/>
              <a:defRPr>
                <a:highlight>
                  <a:schemeClr val="dk1"/>
                </a:highlight>
              </a:defRPr>
            </a:lvl2pPr>
            <a:lvl3pPr indent="-317500" lvl="2" marL="1371600" algn="ctr">
              <a:spcBef>
                <a:spcPts val="1600"/>
              </a:spcBef>
              <a:spcAft>
                <a:spcPts val="0"/>
              </a:spcAft>
              <a:buSzPts val="1400"/>
              <a:buChar char="■"/>
              <a:defRPr>
                <a:highlight>
                  <a:schemeClr val="dk1"/>
                </a:highlight>
              </a:defRPr>
            </a:lvl3pPr>
            <a:lvl4pPr indent="-317500" lvl="3" marL="1828800" algn="ctr">
              <a:spcBef>
                <a:spcPts val="1600"/>
              </a:spcBef>
              <a:spcAft>
                <a:spcPts val="0"/>
              </a:spcAft>
              <a:buSzPts val="1400"/>
              <a:buChar char="●"/>
              <a:defRPr>
                <a:highlight>
                  <a:schemeClr val="dk1"/>
                </a:highlight>
              </a:defRPr>
            </a:lvl4pPr>
            <a:lvl5pPr indent="-317500" lvl="4" marL="2286000" algn="ctr">
              <a:spcBef>
                <a:spcPts val="1600"/>
              </a:spcBef>
              <a:spcAft>
                <a:spcPts val="0"/>
              </a:spcAft>
              <a:buSzPts val="1400"/>
              <a:buChar char="○"/>
              <a:defRPr>
                <a:highlight>
                  <a:schemeClr val="dk1"/>
                </a:highlight>
              </a:defRPr>
            </a:lvl5pPr>
            <a:lvl6pPr indent="-317500" lvl="5" marL="2743200" algn="ctr">
              <a:spcBef>
                <a:spcPts val="1600"/>
              </a:spcBef>
              <a:spcAft>
                <a:spcPts val="0"/>
              </a:spcAft>
              <a:buSzPts val="1400"/>
              <a:buChar char="■"/>
              <a:defRPr>
                <a:highlight>
                  <a:schemeClr val="dk1"/>
                </a:highlight>
              </a:defRPr>
            </a:lvl6pPr>
            <a:lvl7pPr indent="-317500" lvl="6" marL="3200400" algn="ctr">
              <a:spcBef>
                <a:spcPts val="1600"/>
              </a:spcBef>
              <a:spcAft>
                <a:spcPts val="0"/>
              </a:spcAft>
              <a:buSzPts val="1400"/>
              <a:buChar char="●"/>
              <a:defRPr>
                <a:highlight>
                  <a:schemeClr val="dk1"/>
                </a:highlight>
              </a:defRPr>
            </a:lvl7pPr>
            <a:lvl8pPr indent="-317500" lvl="7" marL="3657600" algn="ctr">
              <a:spcBef>
                <a:spcPts val="1600"/>
              </a:spcBef>
              <a:spcAft>
                <a:spcPts val="0"/>
              </a:spcAft>
              <a:buSzPts val="1400"/>
              <a:buChar char="○"/>
              <a:defRPr>
                <a:highlight>
                  <a:schemeClr val="dk1"/>
                </a:highlight>
              </a:defRPr>
            </a:lvl8pPr>
            <a:lvl9pPr indent="-317500" lvl="8" marL="4114800" algn="ctr">
              <a:spcBef>
                <a:spcPts val="1600"/>
              </a:spcBef>
              <a:spcAft>
                <a:spcPts val="1600"/>
              </a:spcAft>
              <a:buSzPts val="1400"/>
              <a:buChar char="■"/>
              <a:defRPr>
                <a:highlight>
                  <a:schemeClr val="dk1"/>
                </a:highlight>
              </a:defRPr>
            </a:lvl9pPr>
          </a:lstStyle>
          <a:p/>
        </p:txBody>
      </p:sp>
      <p:sp>
        <p:nvSpPr>
          <p:cNvPr id="51" name="Shape 5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2" name="Shape 52"/>
        <p:cNvGrpSpPr/>
        <p:nvPr/>
      </p:nvGrpSpPr>
      <p:grpSpPr>
        <a:xfrm>
          <a:off x="0" y="0"/>
          <a:ext cx="0" cy="0"/>
          <a:chOff x="0" y="0"/>
          <a:chExt cx="0" cy="0"/>
        </a:xfrm>
      </p:grpSpPr>
      <p:sp>
        <p:nvSpPr>
          <p:cNvPr id="53" name="Shape 5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accent5"/>
        </a:solidFill>
      </p:bgPr>
    </p:bg>
    <p:spTree>
      <p:nvGrpSpPr>
        <p:cNvPr id="15" name="Shape 15"/>
        <p:cNvGrpSpPr/>
        <p:nvPr/>
      </p:nvGrpSpPr>
      <p:grpSpPr>
        <a:xfrm>
          <a:off x="0" y="0"/>
          <a:ext cx="0" cy="0"/>
          <a:chOff x="0" y="0"/>
          <a:chExt cx="0" cy="0"/>
        </a:xfrm>
      </p:grpSpPr>
      <p:sp>
        <p:nvSpPr>
          <p:cNvPr id="16" name="Shape 16"/>
          <p:cNvSpPr/>
          <p:nvPr/>
        </p:nvSpPr>
        <p:spPr>
          <a:xfrm rot="5400000">
            <a:off x="4550700" y="-498600"/>
            <a:ext cx="42600" cy="8455800"/>
          </a:xfrm>
          <a:prstGeom prst="rect">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 name="Shape 17"/>
          <p:cNvSpPr txBox="1"/>
          <p:nvPr>
            <p:ph type="title"/>
          </p:nvPr>
        </p:nvSpPr>
        <p:spPr>
          <a:xfrm>
            <a:off x="344250" y="1403850"/>
            <a:ext cx="8455500" cy="2146800"/>
          </a:xfrm>
          <a:prstGeom prst="rect">
            <a:avLst/>
          </a:prstGeom>
          <a:solidFill>
            <a:srgbClr val="FFFFFF"/>
          </a:solidFill>
        </p:spPr>
        <p:txBody>
          <a:bodyPr anchorCtr="0" anchor="ctr" bIns="91425" lIns="91425" spcFirstLastPara="1" rIns="91425" wrap="square" tIns="91425"/>
          <a:lstStyle>
            <a:lvl1pPr lvl="0" algn="ctr">
              <a:spcBef>
                <a:spcPts val="0"/>
              </a:spcBef>
              <a:spcAft>
                <a:spcPts val="0"/>
              </a:spcAft>
              <a:buSzPts val="4800"/>
              <a:buFont typeface="Playfair Display"/>
              <a:buNone/>
              <a:defRPr b="1" sz="4800">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b="1" sz="4800">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b="1" sz="4800">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b="1" sz="4800">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b="1" sz="4800">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b="1" sz="4800">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b="1" sz="4800">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b="1" sz="4800">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b="1" sz="4800">
                <a:latin typeface="Playfair Display"/>
                <a:ea typeface="Playfair Display"/>
                <a:cs typeface="Playfair Display"/>
                <a:sym typeface="Playfair Display"/>
              </a:defRPr>
            </a:lvl9pPr>
          </a:lstStyle>
          <a:p/>
        </p:txBody>
      </p:sp>
      <p:sp>
        <p:nvSpPr>
          <p:cNvPr id="18" name="Shape 1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9" name="Shape 19"/>
        <p:cNvGrpSpPr/>
        <p:nvPr/>
      </p:nvGrpSpPr>
      <p:grpSpPr>
        <a:xfrm>
          <a:off x="0" y="0"/>
          <a:ext cx="0" cy="0"/>
          <a:chOff x="0" y="0"/>
          <a:chExt cx="0" cy="0"/>
        </a:xfrm>
      </p:grpSpPr>
      <p:sp>
        <p:nvSpPr>
          <p:cNvPr id="20" name="Shape 20"/>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1" name="Shape 21"/>
          <p:cNvSpPr txBox="1"/>
          <p:nvPr>
            <p:ph idx="1" type="body"/>
          </p:nvPr>
        </p:nvSpPr>
        <p:spPr>
          <a:xfrm>
            <a:off x="311700" y="1234075"/>
            <a:ext cx="8520600" cy="33348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Shape 2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3" name="Shape 23"/>
        <p:cNvGrpSpPr/>
        <p:nvPr/>
      </p:nvGrpSpPr>
      <p:grpSpPr>
        <a:xfrm>
          <a:off x="0" y="0"/>
          <a:ext cx="0" cy="0"/>
          <a:chOff x="0" y="0"/>
          <a:chExt cx="0" cy="0"/>
        </a:xfrm>
      </p:grpSpPr>
      <p:sp>
        <p:nvSpPr>
          <p:cNvPr id="24" name="Shape 2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5" name="Shape 25"/>
          <p:cNvSpPr txBox="1"/>
          <p:nvPr>
            <p:ph idx="1" type="body"/>
          </p:nvPr>
        </p:nvSpPr>
        <p:spPr>
          <a:xfrm>
            <a:off x="311700" y="1234050"/>
            <a:ext cx="3999900" cy="33348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Shape 26"/>
          <p:cNvSpPr txBox="1"/>
          <p:nvPr>
            <p:ph idx="2" type="body"/>
          </p:nvPr>
        </p:nvSpPr>
        <p:spPr>
          <a:xfrm>
            <a:off x="4832400" y="1234050"/>
            <a:ext cx="3999900" cy="33348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Shape 2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8" name="Shape 28"/>
        <p:cNvGrpSpPr/>
        <p:nvPr/>
      </p:nvGrpSpPr>
      <p:grpSpPr>
        <a:xfrm>
          <a:off x="0" y="0"/>
          <a:ext cx="0" cy="0"/>
          <a:chOff x="0" y="0"/>
          <a:chExt cx="0" cy="0"/>
        </a:xfrm>
      </p:grpSpPr>
      <p:sp>
        <p:nvSpPr>
          <p:cNvPr id="29" name="Shape 29"/>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0" name="Shape 3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1" name="Shape 31"/>
        <p:cNvGrpSpPr/>
        <p:nvPr/>
      </p:nvGrpSpPr>
      <p:grpSpPr>
        <a:xfrm>
          <a:off x="0" y="0"/>
          <a:ext cx="0" cy="0"/>
          <a:chOff x="0" y="0"/>
          <a:chExt cx="0" cy="0"/>
        </a:xfrm>
      </p:grpSpPr>
      <p:sp>
        <p:nvSpPr>
          <p:cNvPr id="32" name="Shape 32"/>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Shape 33"/>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Shape 3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35" name="Shape 35"/>
        <p:cNvGrpSpPr/>
        <p:nvPr/>
      </p:nvGrpSpPr>
      <p:grpSpPr>
        <a:xfrm>
          <a:off x="0" y="0"/>
          <a:ext cx="0" cy="0"/>
          <a:chOff x="0" y="0"/>
          <a:chExt cx="0" cy="0"/>
        </a:xfrm>
      </p:grpSpPr>
      <p:sp>
        <p:nvSpPr>
          <p:cNvPr id="36" name="Shape 36"/>
          <p:cNvSpPr txBox="1"/>
          <p:nvPr>
            <p:ph type="title"/>
          </p:nvPr>
        </p:nvSpPr>
        <p:spPr>
          <a:xfrm>
            <a:off x="490250" y="526350"/>
            <a:ext cx="5618700" cy="40908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p:txBody>
      </p:sp>
      <p:sp>
        <p:nvSpPr>
          <p:cNvPr id="37" name="Shape 3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8" name="Shape 38"/>
        <p:cNvGrpSpPr/>
        <p:nvPr/>
      </p:nvGrpSpPr>
      <p:grpSpPr>
        <a:xfrm>
          <a:off x="0" y="0"/>
          <a:ext cx="0" cy="0"/>
          <a:chOff x="0" y="0"/>
          <a:chExt cx="0" cy="0"/>
        </a:xfrm>
      </p:grpSpPr>
      <p:sp>
        <p:nvSpPr>
          <p:cNvPr id="39" name="Shape 3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40" name="Shape 40"/>
          <p:cNvCxnSpPr/>
          <p:nvPr/>
        </p:nvCxnSpPr>
        <p:spPr>
          <a:xfrm>
            <a:off x="5029675" y="4495500"/>
            <a:ext cx="468300" cy="0"/>
          </a:xfrm>
          <a:prstGeom prst="straightConnector1">
            <a:avLst/>
          </a:prstGeom>
          <a:noFill/>
          <a:ln cap="flat" cmpd="sng" w="19050">
            <a:solidFill>
              <a:schemeClr val="dk2"/>
            </a:solidFill>
            <a:prstDash val="solid"/>
            <a:round/>
            <a:headEnd len="sm" w="sm" type="none"/>
            <a:tailEnd len="sm" w="sm" type="none"/>
          </a:ln>
        </p:spPr>
      </p:cxnSp>
      <p:sp>
        <p:nvSpPr>
          <p:cNvPr id="41" name="Shape 41"/>
          <p:cNvSpPr txBox="1"/>
          <p:nvPr>
            <p:ph type="title"/>
          </p:nvPr>
        </p:nvSpPr>
        <p:spPr>
          <a:xfrm>
            <a:off x="265500" y="1081675"/>
            <a:ext cx="4045200" cy="17862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Shape 42"/>
          <p:cNvSpPr txBox="1"/>
          <p:nvPr>
            <p:ph idx="1" type="subTitle"/>
          </p:nvPr>
        </p:nvSpPr>
        <p:spPr>
          <a:xfrm>
            <a:off x="265500" y="2921401"/>
            <a:ext cx="4045200" cy="1345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Shape 43"/>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highlight>
                  <a:schemeClr val="lt1"/>
                </a:highlight>
              </a:defRPr>
            </a:lvl1pPr>
            <a:lvl2pPr indent="-317500" lvl="1" marL="914400">
              <a:spcBef>
                <a:spcPts val="1600"/>
              </a:spcBef>
              <a:spcAft>
                <a:spcPts val="0"/>
              </a:spcAft>
              <a:buSzPts val="1400"/>
              <a:buChar char="○"/>
              <a:defRPr>
                <a:highlight>
                  <a:schemeClr val="lt1"/>
                </a:highlight>
              </a:defRPr>
            </a:lvl2pPr>
            <a:lvl3pPr indent="-317500" lvl="2" marL="1371600">
              <a:spcBef>
                <a:spcPts val="1600"/>
              </a:spcBef>
              <a:spcAft>
                <a:spcPts val="0"/>
              </a:spcAft>
              <a:buSzPts val="1400"/>
              <a:buChar char="■"/>
              <a:defRPr>
                <a:highlight>
                  <a:schemeClr val="lt1"/>
                </a:highlight>
              </a:defRPr>
            </a:lvl3pPr>
            <a:lvl4pPr indent="-317500" lvl="3" marL="1828800">
              <a:spcBef>
                <a:spcPts val="1600"/>
              </a:spcBef>
              <a:spcAft>
                <a:spcPts val="0"/>
              </a:spcAft>
              <a:buSzPts val="1400"/>
              <a:buChar char="●"/>
              <a:defRPr>
                <a:highlight>
                  <a:schemeClr val="lt1"/>
                </a:highlight>
              </a:defRPr>
            </a:lvl4pPr>
            <a:lvl5pPr indent="-317500" lvl="4" marL="2286000">
              <a:spcBef>
                <a:spcPts val="1600"/>
              </a:spcBef>
              <a:spcAft>
                <a:spcPts val="0"/>
              </a:spcAft>
              <a:buSzPts val="1400"/>
              <a:buChar char="○"/>
              <a:defRPr>
                <a:highlight>
                  <a:schemeClr val="lt1"/>
                </a:highlight>
              </a:defRPr>
            </a:lvl5pPr>
            <a:lvl6pPr indent="-317500" lvl="5" marL="2743200">
              <a:spcBef>
                <a:spcPts val="1600"/>
              </a:spcBef>
              <a:spcAft>
                <a:spcPts val="0"/>
              </a:spcAft>
              <a:buSzPts val="1400"/>
              <a:buChar char="■"/>
              <a:defRPr>
                <a:highlight>
                  <a:schemeClr val="lt1"/>
                </a:highlight>
              </a:defRPr>
            </a:lvl6pPr>
            <a:lvl7pPr indent="-317500" lvl="6" marL="3200400">
              <a:spcBef>
                <a:spcPts val="1600"/>
              </a:spcBef>
              <a:spcAft>
                <a:spcPts val="0"/>
              </a:spcAft>
              <a:buSzPts val="1400"/>
              <a:buChar char="●"/>
              <a:defRPr>
                <a:highlight>
                  <a:schemeClr val="lt1"/>
                </a:highlight>
              </a:defRPr>
            </a:lvl7pPr>
            <a:lvl8pPr indent="-317500" lvl="7" marL="3657600">
              <a:spcBef>
                <a:spcPts val="1600"/>
              </a:spcBef>
              <a:spcAft>
                <a:spcPts val="0"/>
              </a:spcAft>
              <a:buSzPts val="1400"/>
              <a:buChar char="○"/>
              <a:defRPr>
                <a:highlight>
                  <a:schemeClr val="lt1"/>
                </a:highlight>
              </a:defRPr>
            </a:lvl8pPr>
            <a:lvl9pPr indent="-317500" lvl="8" marL="4114800">
              <a:spcBef>
                <a:spcPts val="1600"/>
              </a:spcBef>
              <a:spcAft>
                <a:spcPts val="1600"/>
              </a:spcAft>
              <a:buSzPts val="1400"/>
              <a:buChar char="■"/>
              <a:defRPr>
                <a:highlight>
                  <a:schemeClr val="lt1"/>
                </a:highlight>
              </a:defRPr>
            </a:lvl9pPr>
          </a:lstStyle>
          <a:p/>
        </p:txBody>
      </p:sp>
      <p:sp>
        <p:nvSpPr>
          <p:cNvPr id="44" name="Shape 4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5" name="Shape 45"/>
        <p:cNvGrpSpPr/>
        <p:nvPr/>
      </p:nvGrpSpPr>
      <p:grpSpPr>
        <a:xfrm>
          <a:off x="0" y="0"/>
          <a:ext cx="0" cy="0"/>
          <a:chOff x="0" y="0"/>
          <a:chExt cx="0" cy="0"/>
        </a:xfrm>
      </p:grpSpPr>
      <p:sp>
        <p:nvSpPr>
          <p:cNvPr id="46" name="Shape 46"/>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highlight>
                  <a:schemeClr val="dk1"/>
                </a:highlight>
              </a:defRPr>
            </a:lvl1pPr>
          </a:lstStyle>
          <a:p/>
        </p:txBody>
      </p:sp>
      <p:sp>
        <p:nvSpPr>
          <p:cNvPr id="47" name="Shape 4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op">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p:txBody>
      </p:sp>
      <p:sp>
        <p:nvSpPr>
          <p:cNvPr id="7" name="Shape 7"/>
          <p:cNvSpPr txBox="1"/>
          <p:nvPr>
            <p:ph idx="1" type="body"/>
          </p:nvPr>
        </p:nvSpPr>
        <p:spPr>
          <a:xfrm>
            <a:off x="311700" y="1234075"/>
            <a:ext cx="8520600" cy="33348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indent="-317500" lvl="1" marL="9144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indent="-317500" lvl="2" marL="13716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indent="-317500" lvl="3" marL="18288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indent="-317500" lvl="4" marL="22860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indent="-317500" lvl="5" marL="27432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indent="-317500" lvl="6" marL="32004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indent="-317500" lvl="7" marL="36576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indent="-317500" lvl="8" marL="4114800">
              <a:lnSpc>
                <a:spcPct val="115000"/>
              </a:lnSpc>
              <a:spcBef>
                <a:spcPts val="1600"/>
              </a:spcBef>
              <a:spcAft>
                <a:spcPts val="160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p:txBody>
      </p:sp>
      <p:sp>
        <p:nvSpPr>
          <p:cNvPr id="8" name="Shape 8"/>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 name="Shape 57"/>
        <p:cNvGrpSpPr/>
        <p:nvPr/>
      </p:nvGrpSpPr>
      <p:grpSpPr>
        <a:xfrm>
          <a:off x="0" y="0"/>
          <a:ext cx="0" cy="0"/>
          <a:chOff x="0" y="0"/>
          <a:chExt cx="0" cy="0"/>
        </a:xfrm>
      </p:grpSpPr>
      <p:sp>
        <p:nvSpPr>
          <p:cNvPr id="58" name="Shape 58"/>
          <p:cNvSpPr txBox="1"/>
          <p:nvPr>
            <p:ph type="ctrTitle"/>
          </p:nvPr>
        </p:nvSpPr>
        <p:spPr>
          <a:xfrm>
            <a:off x="344250" y="1403850"/>
            <a:ext cx="8455500" cy="21468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Atomic </a:t>
            </a:r>
            <a:r>
              <a:rPr lang="en"/>
              <a:t>absorption</a:t>
            </a:r>
            <a:r>
              <a:rPr lang="en"/>
              <a:t> spectroscopy </a:t>
            </a:r>
            <a:endParaRPr/>
          </a:p>
        </p:txBody>
      </p:sp>
      <p:sp>
        <p:nvSpPr>
          <p:cNvPr id="59" name="Shape 59"/>
          <p:cNvSpPr txBox="1"/>
          <p:nvPr>
            <p:ph idx="1" type="subTitle"/>
          </p:nvPr>
        </p:nvSpPr>
        <p:spPr>
          <a:xfrm>
            <a:off x="344250" y="3550650"/>
            <a:ext cx="4910100" cy="5778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By / asmaa omar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Shape 114"/>
          <p:cNvSpPr txBox="1"/>
          <p:nvPr/>
        </p:nvSpPr>
        <p:spPr>
          <a:xfrm>
            <a:off x="706200" y="494325"/>
            <a:ext cx="7839000" cy="43080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2400">
                <a:solidFill>
                  <a:srgbClr val="4A86E8"/>
                </a:solidFill>
                <a:latin typeface="Impact"/>
                <a:ea typeface="Impact"/>
                <a:cs typeface="Impact"/>
                <a:sym typeface="Impact"/>
              </a:rPr>
              <a:t>   </a:t>
            </a:r>
            <a:r>
              <a:rPr b="1" i="1" lang="en" sz="2400" u="sng">
                <a:solidFill>
                  <a:srgbClr val="4A86E8"/>
                </a:solidFill>
                <a:latin typeface="Impact"/>
                <a:ea typeface="Impact"/>
                <a:cs typeface="Impact"/>
                <a:sym typeface="Impact"/>
              </a:rPr>
              <a:t> </a:t>
            </a:r>
            <a:r>
              <a:rPr b="1" i="1" lang="en" sz="2400">
                <a:solidFill>
                  <a:srgbClr val="4A86E8"/>
                </a:solidFill>
                <a:latin typeface="Impact"/>
                <a:ea typeface="Impact"/>
                <a:cs typeface="Impact"/>
                <a:sym typeface="Impact"/>
              </a:rPr>
              <a:t>:- </a:t>
            </a:r>
            <a:r>
              <a:rPr b="1" i="1" lang="en" sz="2400">
                <a:solidFill>
                  <a:srgbClr val="4A86E8"/>
                </a:solidFill>
                <a:latin typeface="Impact"/>
                <a:ea typeface="Impact"/>
                <a:cs typeface="Impact"/>
                <a:sym typeface="Impact"/>
              </a:rPr>
              <a:t>هناك مصدران شائعان للإضاءة وهما</a:t>
            </a:r>
            <a:endParaRPr b="1" i="1" sz="2400">
              <a:solidFill>
                <a:srgbClr val="4A86E8"/>
              </a:solidFill>
              <a:latin typeface="Impact"/>
              <a:ea typeface="Impact"/>
              <a:cs typeface="Impact"/>
              <a:sym typeface="Impact"/>
            </a:endParaRPr>
          </a:p>
          <a:p>
            <a:pPr indent="0" lvl="0" marL="0" rtl="0" algn="r">
              <a:spcBef>
                <a:spcPts val="0"/>
              </a:spcBef>
              <a:spcAft>
                <a:spcPts val="0"/>
              </a:spcAft>
              <a:buNone/>
            </a:pPr>
            <a:r>
              <a:t/>
            </a:r>
            <a:endParaRPr>
              <a:solidFill>
                <a:srgbClr val="4A86E8"/>
              </a:solidFill>
            </a:endParaRPr>
          </a:p>
          <a:p>
            <a:pPr indent="0" lvl="0" marL="0" rtl="0" algn="r">
              <a:spcBef>
                <a:spcPts val="0"/>
              </a:spcBef>
              <a:spcAft>
                <a:spcPts val="0"/>
              </a:spcAft>
              <a:buNone/>
            </a:pPr>
            <a:r>
              <a:t/>
            </a:r>
            <a:endParaRPr/>
          </a:p>
          <a:p>
            <a:pPr indent="0" lvl="0" marL="0" rtl="0" algn="r">
              <a:spcBef>
                <a:spcPts val="0"/>
              </a:spcBef>
              <a:spcAft>
                <a:spcPts val="0"/>
              </a:spcAft>
              <a:buNone/>
            </a:pPr>
            <a:r>
              <a:rPr lang="en" sz="2400" u="sng"/>
              <a:t>اولا : مصباح الكاثود </a:t>
            </a:r>
            <a:r>
              <a:rPr lang="en" sz="2400" u="sng"/>
              <a:t>ا</a:t>
            </a:r>
            <a:r>
              <a:rPr lang="en" sz="2400" u="sng"/>
              <a:t>لمجوف</a:t>
            </a:r>
            <a:br>
              <a:rPr lang="en" sz="2400"/>
            </a:br>
            <a:r>
              <a:rPr lang="en" sz="1800"/>
              <a:t>يعتبر الافضل من حيث الاضاءة والاكثر شيوعا حيث انه يستخدم انبعاثا من نفس العنصر المراد قياسه كم</a:t>
            </a:r>
            <a:r>
              <a:rPr lang="en" sz="1800"/>
              <a:t>ا </a:t>
            </a:r>
            <a:r>
              <a:rPr lang="en" sz="1800"/>
              <a:t>انه يتحقق فيه شرط ان يكون خط الانبعاث ادق من خط امتصاص المصدر </a:t>
            </a:r>
            <a:r>
              <a:rPr lang="en" sz="2400"/>
              <a:t>      </a:t>
            </a:r>
            <a:br>
              <a:rPr lang="en"/>
            </a:br>
            <a:br>
              <a:rPr lang="en"/>
            </a:br>
            <a:r>
              <a:rPr lang="en" sz="2400" u="sng"/>
              <a:t>ثانيا :مصباح التفريغ بدون اقطاب </a:t>
            </a:r>
            <a:endParaRPr sz="2400" u="sng"/>
          </a:p>
          <a:p>
            <a:pPr indent="0" lvl="0" marL="0" algn="r">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Shape 119"/>
          <p:cNvSpPr txBox="1"/>
          <p:nvPr>
            <p:ph type="title"/>
          </p:nvPr>
        </p:nvSpPr>
        <p:spPr>
          <a:xfrm>
            <a:off x="429400" y="80175"/>
            <a:ext cx="8520600" cy="572700"/>
          </a:xfrm>
          <a:prstGeom prst="rect">
            <a:avLst/>
          </a:prstGeom>
        </p:spPr>
        <p:txBody>
          <a:bodyPr anchorCtr="0" anchor="t" bIns="91425" lIns="91425" spcFirstLastPara="1" rIns="91425" wrap="square" tIns="91425">
            <a:noAutofit/>
          </a:bodyPr>
          <a:lstStyle/>
          <a:p>
            <a:pPr indent="0" lvl="0" marL="0" algn="r">
              <a:spcBef>
                <a:spcPts val="0"/>
              </a:spcBef>
              <a:spcAft>
                <a:spcPts val="0"/>
              </a:spcAft>
              <a:buNone/>
            </a:pPr>
            <a:r>
              <a:rPr lang="en"/>
              <a:t>ثانيا اداة اختيار الطول الموجي </a:t>
            </a:r>
            <a:br>
              <a:rPr lang="en"/>
            </a:br>
            <a:r>
              <a:rPr lang="en"/>
              <a:t>(monochromator)</a:t>
            </a:r>
            <a:endParaRPr/>
          </a:p>
        </p:txBody>
      </p:sp>
      <p:sp>
        <p:nvSpPr>
          <p:cNvPr id="120" name="Shape 120"/>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الفلاتر بأنواعها والمنشور والمحزز. وفي الحقيقة لا يمكن استخدام الفلاتر للحصول على طول موجي بعينه ، لأن الفلاتر إما أن تمرر حزمة واسعة من الأشعة (فلاتر الامتصاص والنفاذ) ، أو حزمة ضيقة نسبياً كفلاتر التداخل. أما في أجهزة طيف الانبعاث الذري فإن ال</a:t>
            </a:r>
            <a:endParaRPr/>
          </a:p>
          <a:p>
            <a:pPr indent="0" lvl="0" marL="0" rtl="0" algn="r">
              <a:spcBef>
                <a:spcPts val="1600"/>
              </a:spcBef>
              <a:spcAft>
                <a:spcPts val="0"/>
              </a:spcAft>
              <a:buNone/>
            </a:pPr>
            <a:r>
              <a:rPr lang="en"/>
              <a:t> monochromator </a:t>
            </a:r>
            <a:endParaRPr/>
          </a:p>
          <a:p>
            <a:pPr indent="0" lvl="0" marL="0" rtl="0" algn="r">
              <a:spcBef>
                <a:spcPts val="1600"/>
              </a:spcBef>
              <a:spcAft>
                <a:spcPts val="0"/>
              </a:spcAft>
              <a:buNone/>
            </a:pPr>
            <a:r>
              <a:rPr lang="en"/>
              <a:t>يحتوي على محزز</a:t>
            </a:r>
            <a:endParaRPr/>
          </a:p>
          <a:p>
            <a:pPr indent="0" lvl="0" marL="0" rtl="0" algn="r">
              <a:spcBef>
                <a:spcPts val="1600"/>
              </a:spcBef>
              <a:spcAft>
                <a:spcPts val="0"/>
              </a:spcAft>
              <a:buNone/>
            </a:pPr>
            <a:r>
              <a:rPr lang="en"/>
              <a:t> (grating )</a:t>
            </a:r>
            <a:endParaRPr/>
          </a:p>
          <a:p>
            <a:pPr indent="0" lvl="0" marL="0" rtl="0" algn="ctr">
              <a:spcBef>
                <a:spcPts val="1600"/>
              </a:spcBef>
              <a:spcAft>
                <a:spcPts val="0"/>
              </a:spcAft>
              <a:buNone/>
            </a:pPr>
            <a:r>
              <a:rPr lang="en"/>
              <a:t>m </a:t>
            </a:r>
            <a:r>
              <a:rPr lang="en"/>
              <a:t>تتراوح عدد خطوطه بين 1200 و 2000 خط لكل</a:t>
            </a:r>
            <a:endParaRPr/>
          </a:p>
          <a:p>
            <a:pPr indent="0" lvl="0" marL="0" algn="r">
              <a:spcBef>
                <a:spcPts val="1600"/>
              </a:spcBef>
              <a:spcAft>
                <a:spcPts val="16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Shape 125"/>
          <p:cNvSpPr txBox="1"/>
          <p:nvPr>
            <p:ph type="title"/>
          </p:nvPr>
        </p:nvSpPr>
        <p:spPr>
          <a:xfrm>
            <a:off x="311700" y="68375"/>
            <a:ext cx="8520600" cy="572700"/>
          </a:xfrm>
          <a:prstGeom prst="rect">
            <a:avLst/>
          </a:prstGeom>
        </p:spPr>
        <p:txBody>
          <a:bodyPr anchorCtr="0" anchor="t" bIns="91425" lIns="91425" spcFirstLastPara="1" rIns="91425" wrap="square" tIns="91425">
            <a:noAutofit/>
          </a:bodyPr>
          <a:lstStyle/>
          <a:p>
            <a:pPr indent="0" lvl="0" marL="0" algn="r">
              <a:spcBef>
                <a:spcPts val="0"/>
              </a:spcBef>
              <a:spcAft>
                <a:spcPts val="0"/>
              </a:spcAft>
              <a:buNone/>
            </a:pPr>
            <a:r>
              <a:rPr lang="en"/>
              <a:t>ثالثا وعاء العينة</a:t>
            </a:r>
            <a:br>
              <a:rPr lang="en"/>
            </a:br>
            <a:r>
              <a:rPr lang="en"/>
              <a:t>(sample cell)</a:t>
            </a:r>
            <a:endParaRPr/>
          </a:p>
        </p:txBody>
      </p:sp>
      <p:sp>
        <p:nvSpPr>
          <p:cNvPr id="126" name="Shape 126"/>
          <p:cNvSpPr txBox="1"/>
          <p:nvPr>
            <p:ph idx="1" type="body"/>
          </p:nvPr>
        </p:nvSpPr>
        <p:spPr>
          <a:xfrm>
            <a:off x="311700" y="1740200"/>
            <a:ext cx="8520600" cy="3334800"/>
          </a:xfrm>
          <a:prstGeom prst="rect">
            <a:avLst/>
          </a:prstGeom>
        </p:spPr>
        <p:txBody>
          <a:bodyPr anchorCtr="0" anchor="t" bIns="91425" lIns="91425" spcFirstLastPara="1" rIns="91425" wrap="square" tIns="91425">
            <a:noAutofit/>
          </a:bodyPr>
          <a:lstStyle/>
          <a:p>
            <a:pPr indent="0" lvl="0" marL="0" algn="r">
              <a:spcBef>
                <a:spcPts val="0"/>
              </a:spcBef>
              <a:spcAft>
                <a:spcPts val="1600"/>
              </a:spcAft>
              <a:buNone/>
            </a:pPr>
            <a:r>
              <a:rPr lang="en"/>
              <a:t>حيث أننا لا بد لنا من تحويل العينة إلى ذرات ، وذلك باستخدام درجات حرارة عالية جداً (قد تصل إلى 3000 درجة) ، فمن الطبيعي عدم استخدام أوعية ، حيث يتم ضخ العينة داخل الموقد على هيئة رذاذ ، أو وضع حجم قليل منها مباشرة داخل الفرن الجرافيتي ، وذلك لتحويلها إلى ذرات</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Shape 131"/>
          <p:cNvSpPr txBox="1"/>
          <p:nvPr>
            <p:ph type="title"/>
          </p:nvPr>
        </p:nvSpPr>
        <p:spPr>
          <a:xfrm>
            <a:off x="311700" y="80150"/>
            <a:ext cx="8520600" cy="572700"/>
          </a:xfrm>
          <a:prstGeom prst="rect">
            <a:avLst/>
          </a:prstGeom>
        </p:spPr>
        <p:txBody>
          <a:bodyPr anchorCtr="0" anchor="t" bIns="91425" lIns="91425" spcFirstLastPara="1" rIns="91425" wrap="square" tIns="91425">
            <a:noAutofit/>
          </a:bodyPr>
          <a:lstStyle/>
          <a:p>
            <a:pPr indent="0" lvl="0" marL="0" algn="r">
              <a:spcBef>
                <a:spcPts val="0"/>
              </a:spcBef>
              <a:spcAft>
                <a:spcPts val="0"/>
              </a:spcAft>
              <a:buNone/>
            </a:pPr>
            <a:r>
              <a:rPr lang="en"/>
              <a:t>رابعا الكشاف</a:t>
            </a:r>
            <a:br>
              <a:rPr lang="en"/>
            </a:br>
            <a:r>
              <a:rPr lang="en"/>
              <a:t>(detector)</a:t>
            </a:r>
            <a:endParaRPr/>
          </a:p>
        </p:txBody>
      </p:sp>
      <p:sp>
        <p:nvSpPr>
          <p:cNvPr id="132" name="Shape 132"/>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0" lvl="0" marL="0" algn="r">
              <a:spcBef>
                <a:spcPts val="0"/>
              </a:spcBef>
              <a:spcAft>
                <a:spcPts val="0"/>
              </a:spcAft>
              <a:buNone/>
            </a:pPr>
            <a:r>
              <a:rPr lang="en"/>
              <a:t>لا يمكن استخدام مكشاف متعدد القنوات ، لأننا نستخدم مصباح خاص بكل عنصر ، ونقيس عند طول موجي خاص بذلك العنصر</a:t>
            </a:r>
            <a:endParaRPr/>
          </a:p>
          <a:p>
            <a:pPr indent="0" lvl="0" marL="0" rtl="0" algn="r">
              <a:spcBef>
                <a:spcPts val="1600"/>
              </a:spcBef>
              <a:spcAft>
                <a:spcPts val="0"/>
              </a:spcAft>
              <a:buNone/>
            </a:pPr>
            <a:r>
              <a:rPr lang="en"/>
              <a:t>اما المكشاف المناسب والشائع الاستخدام فهو بالتأكيد ال </a:t>
            </a:r>
            <a:endParaRPr/>
          </a:p>
          <a:p>
            <a:pPr indent="0" lvl="0" marL="0" algn="r">
              <a:spcBef>
                <a:spcPts val="1600"/>
              </a:spcBef>
              <a:spcAft>
                <a:spcPts val="1600"/>
              </a:spcAft>
              <a:buNone/>
            </a:pPr>
            <a:r>
              <a:rPr lang="en"/>
              <a:t>.photomultiplier tube (PMT)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Shape 137"/>
          <p:cNvSpPr txBox="1"/>
          <p:nvPr>
            <p:ph type="title"/>
          </p:nvPr>
        </p:nvSpPr>
        <p:spPr>
          <a:xfrm>
            <a:off x="344250" y="1403850"/>
            <a:ext cx="8455500" cy="21468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Secondly </a:t>
            </a:r>
            <a:br>
              <a:rPr lang="en"/>
            </a:br>
            <a:r>
              <a:rPr lang="en"/>
              <a:t>Possible </a:t>
            </a:r>
            <a:r>
              <a:rPr lang="en"/>
              <a:t>interference</a:t>
            </a:r>
            <a:r>
              <a:rPr lang="en"/>
              <a:t>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Shape 142"/>
          <p:cNvSpPr txBox="1"/>
          <p:nvPr>
            <p:ph type="title"/>
          </p:nvPr>
        </p:nvSpPr>
        <p:spPr>
          <a:xfrm>
            <a:off x="311700" y="445025"/>
            <a:ext cx="8520600" cy="572700"/>
          </a:xfrm>
          <a:prstGeom prst="rect">
            <a:avLst/>
          </a:prstGeom>
        </p:spPr>
        <p:txBody>
          <a:bodyPr anchorCtr="0" anchor="ctr" bIns="91425" lIns="91425" spcFirstLastPara="1" rIns="91425" wrap="square" tIns="91425">
            <a:noAutofit/>
          </a:bodyPr>
          <a:lstStyle/>
          <a:p>
            <a:pPr indent="0" lvl="0" marL="0" algn="ctr">
              <a:spcBef>
                <a:spcPts val="0"/>
              </a:spcBef>
              <a:spcAft>
                <a:spcPts val="0"/>
              </a:spcAft>
              <a:buNone/>
            </a:pPr>
            <a:r>
              <a:rPr lang="en" sz="3600"/>
              <a:t>التداخلات المحتملة</a:t>
            </a:r>
            <a:endParaRPr sz="3600"/>
          </a:p>
        </p:txBody>
      </p:sp>
      <p:sp>
        <p:nvSpPr>
          <p:cNvPr id="143" name="Shape 143"/>
          <p:cNvSpPr/>
          <p:nvPr/>
        </p:nvSpPr>
        <p:spPr>
          <a:xfrm>
            <a:off x="2636475" y="1082850"/>
            <a:ext cx="1224000" cy="1259400"/>
          </a:xfrm>
          <a:prstGeom prst="leftUpArrow">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4" name="Shape 144"/>
          <p:cNvSpPr/>
          <p:nvPr/>
        </p:nvSpPr>
        <p:spPr>
          <a:xfrm rot="5400000">
            <a:off x="5060475" y="1000025"/>
            <a:ext cx="1224000" cy="1259400"/>
          </a:xfrm>
          <a:prstGeom prst="leftUpArrow">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5" name="Shape 145"/>
          <p:cNvSpPr txBox="1"/>
          <p:nvPr/>
        </p:nvSpPr>
        <p:spPr>
          <a:xfrm>
            <a:off x="918075" y="2024450"/>
            <a:ext cx="1718400" cy="12240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2400"/>
              <a:t>تداخلات طيفية </a:t>
            </a:r>
            <a:endParaRPr sz="2400"/>
          </a:p>
        </p:txBody>
      </p:sp>
      <p:sp>
        <p:nvSpPr>
          <p:cNvPr id="146" name="Shape 146"/>
          <p:cNvSpPr txBox="1"/>
          <p:nvPr/>
        </p:nvSpPr>
        <p:spPr>
          <a:xfrm>
            <a:off x="6302175" y="1942050"/>
            <a:ext cx="2530500" cy="12594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2400"/>
              <a:t>تداخلات كيميائية </a:t>
            </a:r>
            <a:endParaRPr sz="2400"/>
          </a:p>
        </p:txBody>
      </p:sp>
      <p:sp>
        <p:nvSpPr>
          <p:cNvPr id="147" name="Shape 147"/>
          <p:cNvSpPr/>
          <p:nvPr/>
        </p:nvSpPr>
        <p:spPr>
          <a:xfrm>
            <a:off x="7721125" y="2454200"/>
            <a:ext cx="670200" cy="1094700"/>
          </a:xfrm>
          <a:prstGeom prst="leftUpArrow">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8" name="Shape 148"/>
          <p:cNvSpPr/>
          <p:nvPr/>
        </p:nvSpPr>
        <p:spPr>
          <a:xfrm rot="5400000">
            <a:off x="464975" y="2689700"/>
            <a:ext cx="1035600" cy="623700"/>
          </a:xfrm>
          <a:prstGeom prst="leftUpArrow">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9" name="Shape 149"/>
          <p:cNvSpPr txBox="1"/>
          <p:nvPr/>
        </p:nvSpPr>
        <p:spPr>
          <a:xfrm>
            <a:off x="6414675" y="3478100"/>
            <a:ext cx="2189400" cy="1553700"/>
          </a:xfrm>
          <a:prstGeom prst="rect">
            <a:avLst/>
          </a:prstGeom>
          <a:noFill/>
          <a:ln>
            <a:noFill/>
          </a:ln>
        </p:spPr>
        <p:txBody>
          <a:bodyPr anchorCtr="0" anchor="t" bIns="91425" lIns="91425" spcFirstLastPara="1" rIns="91425" wrap="square" tIns="91425">
            <a:noAutofit/>
          </a:bodyPr>
          <a:lstStyle/>
          <a:p>
            <a:pPr indent="0" lvl="0" marL="0" algn="r">
              <a:spcBef>
                <a:spcPts val="0"/>
              </a:spcBef>
              <a:spcAft>
                <a:spcPts val="0"/>
              </a:spcAft>
              <a:buNone/>
            </a:pPr>
            <a:r>
              <a:rPr lang="en" sz="1800"/>
              <a:t>تداخل بين الخطوط الذرية </a:t>
            </a:r>
            <a:br>
              <a:rPr lang="en" sz="1800"/>
            </a:br>
            <a:r>
              <a:rPr lang="en" sz="1800"/>
              <a:t>التشتت</a:t>
            </a:r>
            <a:br>
              <a:rPr lang="en" sz="1800"/>
            </a:br>
            <a:r>
              <a:rPr lang="en" sz="1800"/>
              <a:t>الطيف الجزيئي</a:t>
            </a:r>
            <a:endParaRPr sz="1800"/>
          </a:p>
        </p:txBody>
      </p:sp>
      <p:sp>
        <p:nvSpPr>
          <p:cNvPr id="150" name="Shape 150"/>
          <p:cNvSpPr txBox="1"/>
          <p:nvPr/>
        </p:nvSpPr>
        <p:spPr>
          <a:xfrm>
            <a:off x="435500" y="3519350"/>
            <a:ext cx="2271600" cy="1471200"/>
          </a:xfrm>
          <a:prstGeom prst="rect">
            <a:avLst/>
          </a:prstGeom>
          <a:noFill/>
          <a:ln>
            <a:noFill/>
          </a:ln>
        </p:spPr>
        <p:txBody>
          <a:bodyPr anchorCtr="0" anchor="t" bIns="91425" lIns="91425" spcFirstLastPara="1" rIns="91425" wrap="square" tIns="91425">
            <a:noAutofit/>
          </a:bodyPr>
          <a:lstStyle/>
          <a:p>
            <a:pPr indent="0" lvl="0" marL="0" algn="r">
              <a:spcBef>
                <a:spcPts val="0"/>
              </a:spcBef>
              <a:spcAft>
                <a:spcPts val="0"/>
              </a:spcAft>
              <a:buNone/>
            </a:pPr>
            <a:r>
              <a:rPr lang="en" sz="1800"/>
              <a:t>تكون مركبات قليلة التطاير</a:t>
            </a:r>
            <a:endParaRPr sz="1800"/>
          </a:p>
          <a:p>
            <a:pPr indent="0" lvl="0" marL="0" algn="r">
              <a:spcBef>
                <a:spcPts val="0"/>
              </a:spcBef>
              <a:spcAft>
                <a:spcPts val="0"/>
              </a:spcAft>
              <a:buNone/>
            </a:pPr>
            <a:r>
              <a:rPr lang="en" sz="1800"/>
              <a:t>اتزانات التفكك</a:t>
            </a:r>
            <a:endParaRPr sz="1800"/>
          </a:p>
          <a:p>
            <a:pPr indent="0" lvl="0" marL="0" algn="r">
              <a:spcBef>
                <a:spcPts val="0"/>
              </a:spcBef>
              <a:spcAft>
                <a:spcPts val="0"/>
              </a:spcAft>
              <a:buNone/>
            </a:pPr>
            <a:r>
              <a:rPr lang="en" sz="1800"/>
              <a:t>التأين في اللهب </a:t>
            </a:r>
            <a:endParaRPr sz="18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Shape 155"/>
          <p:cNvSpPr txBox="1"/>
          <p:nvPr>
            <p:ph type="title"/>
          </p:nvPr>
        </p:nvSpPr>
        <p:spPr>
          <a:xfrm>
            <a:off x="344250" y="1403850"/>
            <a:ext cx="8455500" cy="21468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Thirdly</a:t>
            </a:r>
            <a:br>
              <a:rPr lang="en"/>
            </a:br>
            <a:r>
              <a:rPr lang="en"/>
              <a:t>Sample </a:t>
            </a:r>
            <a:r>
              <a:rPr lang="en"/>
              <a:t>preparations</a:t>
            </a:r>
            <a:r>
              <a:rPr lang="en"/>
              <a:t>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Shape 160"/>
          <p:cNvSpPr txBox="1"/>
          <p:nvPr/>
        </p:nvSpPr>
        <p:spPr>
          <a:xfrm>
            <a:off x="1318250" y="870975"/>
            <a:ext cx="3978300" cy="2283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61" name="Shape 161"/>
          <p:cNvSpPr txBox="1"/>
          <p:nvPr/>
        </p:nvSpPr>
        <p:spPr>
          <a:xfrm>
            <a:off x="658500" y="564950"/>
            <a:ext cx="7827000" cy="3648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800"/>
              <a:t>ا أن تركيز العينة المحضرة يجب أن يكون في في المدى الخطي</a:t>
            </a:r>
            <a:endParaRPr sz="1800"/>
          </a:p>
          <a:p>
            <a:pPr indent="0" lvl="0" marL="0" rtl="0" algn="r">
              <a:spcBef>
                <a:spcPts val="0"/>
              </a:spcBef>
              <a:spcAft>
                <a:spcPts val="0"/>
              </a:spcAft>
              <a:buNone/>
            </a:pPr>
            <a:r>
              <a:rPr lang="en" sz="1800">
                <a:solidFill>
                  <a:srgbClr val="4A86E8"/>
                </a:solidFill>
              </a:rPr>
              <a:t> (range linear)</a:t>
            </a:r>
            <a:endParaRPr sz="1800">
              <a:solidFill>
                <a:srgbClr val="4A86E8"/>
              </a:solidFill>
            </a:endParaRPr>
          </a:p>
          <a:p>
            <a:pPr indent="0" lvl="0" marL="0" rtl="0" algn="r">
              <a:spcBef>
                <a:spcPts val="0"/>
              </a:spcBef>
              <a:spcAft>
                <a:spcPts val="0"/>
              </a:spcAft>
              <a:buNone/>
            </a:pPr>
            <a:r>
              <a:rPr lang="en" sz="1800"/>
              <a:t> لتحليل العنصر المرغوب ، إذ أن كل عنصر من العناصر يتم قياسه بدرجة</a:t>
            </a:r>
            <a:endParaRPr sz="1800"/>
          </a:p>
          <a:p>
            <a:pPr indent="0" lvl="0" marL="0" rtl="0" algn="r">
              <a:spcBef>
                <a:spcPts val="0"/>
              </a:spcBef>
              <a:spcAft>
                <a:spcPts val="0"/>
              </a:spcAft>
              <a:buNone/>
            </a:pPr>
            <a:r>
              <a:rPr lang="en" sz="1800"/>
              <a:t> مختلفة من الحساسية ، وله مدى خطي معين ، لا يجوز أن يتعداه العنصر في العينة ، إذ لا يجوز توسعة المدى إلا بعمل محاليل قياسية ذات تراكيز أعلى أو أقل حسب الحاجة ، أو بالأحرى فإنه يجب ضبط تركيز العنصر في العينة ، ليقع الامتصاص في المدى الخطي للمحاليل القياسية المستخدمة</a:t>
            </a:r>
            <a:endParaRPr sz="1800"/>
          </a:p>
          <a:p>
            <a:pPr indent="0" lvl="0" marL="0" rtl="0" algn="r">
              <a:spcBef>
                <a:spcPts val="0"/>
              </a:spcBef>
              <a:spcAft>
                <a:spcPts val="0"/>
              </a:spcAft>
              <a:buNone/>
            </a:pPr>
            <a:r>
              <a:t/>
            </a:r>
            <a:endParaRPr sz="1800"/>
          </a:p>
          <a:p>
            <a:pPr indent="0" lvl="0" marL="0" rtl="0" algn="r">
              <a:spcBef>
                <a:spcPts val="0"/>
              </a:spcBef>
              <a:spcAft>
                <a:spcPts val="0"/>
              </a:spcAft>
              <a:buNone/>
            </a:pPr>
            <a:r>
              <a:rPr b="1" lang="en" sz="1800" u="sng"/>
              <a:t>ومن اهم الطرق المستخدمة في تجهيز وتحضير العينات:-1</a:t>
            </a:r>
            <a:br>
              <a:rPr b="1" lang="en" sz="1800" u="sng"/>
            </a:br>
            <a:endParaRPr b="1" sz="1800" u="sng"/>
          </a:p>
          <a:p>
            <a:pPr indent="0" lvl="0" marL="0" rtl="0" algn="r">
              <a:spcBef>
                <a:spcPts val="0"/>
              </a:spcBef>
              <a:spcAft>
                <a:spcPts val="0"/>
              </a:spcAft>
              <a:buNone/>
            </a:pPr>
            <a:r>
              <a:rPr b="1" lang="en" sz="1800">
                <a:solidFill>
                  <a:srgbClr val="4A86E8"/>
                </a:solidFill>
              </a:rPr>
              <a:t>طريقة المحلول القياسي المضاف</a:t>
            </a:r>
            <a:endParaRPr b="1" sz="1800">
              <a:solidFill>
                <a:srgbClr val="4A86E8"/>
              </a:solidFill>
            </a:endParaRPr>
          </a:p>
          <a:p>
            <a:pPr indent="0" lvl="0" marL="0" rtl="0" algn="l">
              <a:spcBef>
                <a:spcPts val="0"/>
              </a:spcBef>
              <a:spcAft>
                <a:spcPts val="0"/>
              </a:spcAft>
              <a:buNone/>
            </a:pPr>
            <a:r>
              <a:rPr b="1" lang="en" sz="1800">
                <a:solidFill>
                  <a:srgbClr val="4A86E8"/>
                </a:solidFill>
              </a:rPr>
              <a:t> </a:t>
            </a:r>
            <a:endParaRPr b="1" sz="1800">
              <a:solidFill>
                <a:srgbClr val="4A86E8"/>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Shape 16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lgn="r">
              <a:spcBef>
                <a:spcPts val="0"/>
              </a:spcBef>
              <a:spcAft>
                <a:spcPts val="0"/>
              </a:spcAft>
              <a:buNone/>
            </a:pPr>
            <a:r>
              <a:rPr lang="en"/>
              <a:t>طريقة المحلول القياسي المضاف</a:t>
            </a:r>
            <a:endParaRPr/>
          </a:p>
        </p:txBody>
      </p:sp>
      <p:sp>
        <p:nvSpPr>
          <p:cNvPr id="167" name="Shape 167"/>
          <p:cNvSpPr txBox="1"/>
          <p:nvPr>
            <p:ph idx="1" type="body"/>
          </p:nvPr>
        </p:nvSpPr>
        <p:spPr>
          <a:xfrm>
            <a:off x="4457700" y="1163450"/>
            <a:ext cx="4686300" cy="33348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u="sng"/>
              <a:t>وتقوم الطريقة ببساطة على ما يلي</a:t>
            </a:r>
            <a:r>
              <a:rPr lang="en"/>
              <a:t>:</a:t>
            </a:r>
            <a:endParaRPr/>
          </a:p>
          <a:p>
            <a:pPr indent="0" lvl="0" marL="0" rtl="0" algn="r">
              <a:spcBef>
                <a:spcPts val="1600"/>
              </a:spcBef>
              <a:spcAft>
                <a:spcPts val="0"/>
              </a:spcAft>
              <a:buNone/>
            </a:pPr>
            <a:br>
              <a:rPr lang="en"/>
            </a:br>
            <a:r>
              <a:rPr lang="en"/>
              <a:t>.إضافة نفس الكمية من العينة لعدة أنابيب </a:t>
            </a:r>
            <a:endParaRPr/>
          </a:p>
          <a:p>
            <a:pPr indent="0" lvl="0" marL="0" rtl="0" algn="r">
              <a:spcBef>
                <a:spcPts val="1600"/>
              </a:spcBef>
              <a:spcAft>
                <a:spcPts val="0"/>
              </a:spcAft>
              <a:buNone/>
            </a:pPr>
            <a:r>
              <a:rPr lang="en"/>
              <a:t>إضافة كميات متزايدة من المحلول القياسي (تبدأ من صفر) إلى الأنابيب</a:t>
            </a:r>
            <a:endParaRPr/>
          </a:p>
          <a:p>
            <a:pPr indent="0" lvl="0" marL="0" rtl="0" algn="r">
              <a:spcBef>
                <a:spcPts val="1600"/>
              </a:spcBef>
              <a:spcAft>
                <a:spcPts val="1600"/>
              </a:spcAft>
              <a:buNone/>
            </a:pPr>
            <a:r>
              <a:rPr lang="en"/>
              <a:t>إكمال الأنابيب</a:t>
            </a:r>
            <a:r>
              <a:rPr lang="en"/>
              <a:t> </a:t>
            </a:r>
            <a:r>
              <a:rPr lang="en"/>
              <a:t>إلى نفس الحجم باستخدام المذيب المناسب</a:t>
            </a:r>
            <a:endParaRPr/>
          </a:p>
        </p:txBody>
      </p:sp>
      <p:pic>
        <p:nvPicPr>
          <p:cNvPr id="168" name="Shape 168"/>
          <p:cNvPicPr preferRelativeResize="0"/>
          <p:nvPr/>
        </p:nvPicPr>
        <p:blipFill>
          <a:blip r:embed="rId3">
            <a:alphaModFix/>
          </a:blip>
          <a:stretch>
            <a:fillRect/>
          </a:stretch>
        </p:blipFill>
        <p:spPr>
          <a:xfrm>
            <a:off x="-765050" y="792964"/>
            <a:ext cx="5345999" cy="37052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Shape 173"/>
          <p:cNvSpPr txBox="1"/>
          <p:nvPr>
            <p:ph type="title"/>
          </p:nvPr>
        </p:nvSpPr>
        <p:spPr>
          <a:xfrm>
            <a:off x="311700" y="115475"/>
            <a:ext cx="8520600" cy="572700"/>
          </a:xfrm>
          <a:prstGeom prst="rect">
            <a:avLst/>
          </a:prstGeom>
        </p:spPr>
        <p:txBody>
          <a:bodyPr anchorCtr="0" anchor="t" bIns="91425" lIns="91425" spcFirstLastPara="1" rIns="91425" wrap="square" tIns="91425">
            <a:noAutofit/>
          </a:bodyPr>
          <a:lstStyle/>
          <a:p>
            <a:pPr indent="0" lvl="0" marL="0" algn="r">
              <a:spcBef>
                <a:spcPts val="0"/>
              </a:spcBef>
              <a:spcAft>
                <a:spcPts val="0"/>
              </a:spcAft>
              <a:buNone/>
            </a:pPr>
            <a:r>
              <a:rPr lang="en"/>
              <a:t>منحني المدي الخطي</a:t>
            </a:r>
            <a:br>
              <a:rPr lang="en"/>
            </a:br>
            <a:r>
              <a:rPr lang="en"/>
              <a:t>(callebration curve)</a:t>
            </a:r>
            <a:endParaRPr/>
          </a:p>
        </p:txBody>
      </p:sp>
      <p:sp>
        <p:nvSpPr>
          <p:cNvPr id="174" name="Shape 174"/>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0" lvl="0" marL="0" algn="r">
              <a:spcBef>
                <a:spcPts val="0"/>
              </a:spcBef>
              <a:spcAft>
                <a:spcPts val="1600"/>
              </a:spcAft>
              <a:buNone/>
            </a:pPr>
            <a:r>
              <a:rPr lang="en"/>
              <a:t>عادة ما يتم تحضير سلسلة من المحاليل القياسية ، بالتخفيف من محلول قياسي مركز ، ومن ثم قياس الامتصاص لكل منها ، وبعدها مباشرة يتم قياس الامتصاص للعينات المختلفة. وتستخدم قيم الامتصاص للمحاليل القياسية في رسم منحنى المدى الخطي ، حيث يجمع تلك النقاط خطاً مستقيماً يمكن الحصول على معادلته بسهولة ، ومن ثم حساب تركيز العنصر المعني في العينات المختلفة</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 name="Shape 63"/>
        <p:cNvGrpSpPr/>
        <p:nvPr/>
      </p:nvGrpSpPr>
      <p:grpSpPr>
        <a:xfrm>
          <a:off x="0" y="0"/>
          <a:ext cx="0" cy="0"/>
          <a:chOff x="0" y="0"/>
          <a:chExt cx="0" cy="0"/>
        </a:xfrm>
      </p:grpSpPr>
      <p:sp>
        <p:nvSpPr>
          <p:cNvPr id="64" name="Shape 6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Contents</a:t>
            </a:r>
            <a:r>
              <a:rPr lang="en"/>
              <a:t> :-</a:t>
            </a:r>
            <a:endParaRPr/>
          </a:p>
        </p:txBody>
      </p:sp>
      <p:sp>
        <p:nvSpPr>
          <p:cNvPr id="65" name="Shape 65"/>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 Mechanism of measurement </a:t>
            </a:r>
            <a:endParaRPr/>
          </a:p>
          <a:p>
            <a:pPr indent="0" lvl="0" marL="0">
              <a:spcBef>
                <a:spcPts val="1600"/>
              </a:spcBef>
              <a:spcAft>
                <a:spcPts val="0"/>
              </a:spcAft>
              <a:buNone/>
            </a:pPr>
            <a:r>
              <a:rPr lang="en"/>
              <a:t>Possible interference </a:t>
            </a:r>
            <a:endParaRPr/>
          </a:p>
          <a:p>
            <a:pPr indent="0" lvl="0" marL="0">
              <a:spcBef>
                <a:spcPts val="1600"/>
              </a:spcBef>
              <a:spcAft>
                <a:spcPts val="1600"/>
              </a:spcAft>
              <a:buNone/>
            </a:pPr>
            <a:r>
              <a:rPr lang="en"/>
              <a:t>Sample preperations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Shape 179"/>
          <p:cNvSpPr txBox="1"/>
          <p:nvPr>
            <p:ph type="title"/>
          </p:nvPr>
        </p:nvSpPr>
        <p:spPr>
          <a:xfrm>
            <a:off x="311700" y="56625"/>
            <a:ext cx="8520600" cy="572700"/>
          </a:xfrm>
          <a:prstGeom prst="rect">
            <a:avLst/>
          </a:prstGeom>
        </p:spPr>
        <p:txBody>
          <a:bodyPr anchorCtr="0" anchor="t" bIns="91425" lIns="91425" spcFirstLastPara="1" rIns="91425" wrap="square" tIns="91425">
            <a:noAutofit/>
          </a:bodyPr>
          <a:lstStyle/>
          <a:p>
            <a:pPr indent="0" lvl="0" marL="0" algn="r">
              <a:spcBef>
                <a:spcPts val="0"/>
              </a:spcBef>
              <a:spcAft>
                <a:spcPts val="0"/>
              </a:spcAft>
              <a:buNone/>
            </a:pPr>
            <a:r>
              <a:rPr lang="en"/>
              <a:t>خصائص اداء اجهزة طيف الامتصاص الذري القائم علي استخدام اللهب.</a:t>
            </a:r>
            <a:endParaRPr/>
          </a:p>
        </p:txBody>
      </p:sp>
      <p:sp>
        <p:nvSpPr>
          <p:cNvPr id="180" name="Shape 180"/>
          <p:cNvSpPr txBox="1"/>
          <p:nvPr>
            <p:ph idx="1" type="body"/>
          </p:nvPr>
        </p:nvSpPr>
        <p:spPr>
          <a:xfrm>
            <a:off x="311700" y="1069300"/>
            <a:ext cx="8520600" cy="33348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sz="1400"/>
              <a:t>1 .التحليل سريع ، حيث تستغرق عملية القياس أقل من 15 ثانية</a:t>
            </a:r>
            <a:endParaRPr sz="1400"/>
          </a:p>
          <a:p>
            <a:pPr indent="0" lvl="0" marL="0" rtl="0" algn="r">
              <a:spcBef>
                <a:spcPts val="1600"/>
              </a:spcBef>
              <a:spcAft>
                <a:spcPts val="0"/>
              </a:spcAft>
              <a:buNone/>
            </a:pPr>
            <a:r>
              <a:rPr lang="en" sz="1400"/>
              <a:t>2 .دقة عالية جداً ، حيث لا يتجاوز عدم التأكد 1 %في معظم الأحيان</a:t>
            </a:r>
            <a:endParaRPr sz="1400"/>
          </a:p>
          <a:p>
            <a:pPr indent="0" lvl="0" marL="0" rtl="0" algn="r">
              <a:spcBef>
                <a:spcPts val="1600"/>
              </a:spcBef>
              <a:spcAft>
                <a:spcPts val="0"/>
              </a:spcAft>
              <a:buNone/>
            </a:pPr>
            <a:r>
              <a:rPr lang="en" sz="1400"/>
              <a:t>3 .مدى واسع من التركيزات التي يمكن قياسها على نفس منحنى المدى الخطي ( wide</a:t>
            </a:r>
            <a:br>
              <a:rPr lang="en" sz="1400"/>
            </a:br>
            <a:r>
              <a:rPr lang="en" sz="1400"/>
              <a:t>(dynamic range</a:t>
            </a:r>
            <a:endParaRPr sz="1400"/>
          </a:p>
          <a:p>
            <a:pPr indent="0" lvl="0" marL="0" rtl="0" algn="r">
              <a:spcBef>
                <a:spcPts val="1600"/>
              </a:spcBef>
              <a:spcAft>
                <a:spcPts val="0"/>
              </a:spcAft>
              <a:buNone/>
            </a:pPr>
            <a:r>
              <a:rPr lang="en" sz="1400"/>
              <a:t>4 .عادة ، يمكن التحكم بنسبة الوقود أو المؤكسد ، أو إضافة بعض المعدلات (modifiers ( ، أو مثبطات التأين ، وغيرها ، حيث يعتبر ذلك كافياً للتغلب على معظم التداخلات</a:t>
            </a:r>
            <a:endParaRPr sz="1400"/>
          </a:p>
          <a:p>
            <a:pPr indent="0" lvl="0" marL="0" rtl="0" algn="r">
              <a:spcBef>
                <a:spcPts val="1600"/>
              </a:spcBef>
              <a:spcAft>
                <a:spcPts val="0"/>
              </a:spcAft>
              <a:buNone/>
            </a:pPr>
            <a:r>
              <a:rPr lang="en" sz="1400"/>
              <a:t>5 .لا يحتاج استخدام الجهاز إلى تدريب وخبرة عالية</a:t>
            </a:r>
            <a:endParaRPr sz="1400"/>
          </a:p>
          <a:p>
            <a:pPr indent="0" lvl="0" marL="0" rtl="0" algn="r">
              <a:spcBef>
                <a:spcPts val="1600"/>
              </a:spcBef>
              <a:spcAft>
                <a:spcPts val="0"/>
              </a:spcAft>
              <a:buNone/>
            </a:pPr>
            <a:r>
              <a:rPr lang="en" sz="1400"/>
              <a:t>6 .يستهلك التحليل كمية كبيرة من العينة (على الأقل عدة مللترات)</a:t>
            </a:r>
            <a:endParaRPr sz="1400"/>
          </a:p>
          <a:p>
            <a:pPr indent="0" lvl="0" marL="0" rtl="0" algn="r">
              <a:spcBef>
                <a:spcPts val="1600"/>
              </a:spcBef>
              <a:spcAft>
                <a:spcPts val="0"/>
              </a:spcAft>
              <a:buNone/>
            </a:pPr>
            <a:r>
              <a:rPr lang="en" sz="1400"/>
              <a:t>7 .الحساسية قليلة نسبياً (تقع في الجزء من مليون (ppm ، (أي في مدى ال mL/mg .(ومن الجدير بالذكر أن قلة الحساسية ربما يمكن عزوها إلى أن فترة مكوث الذرات في اللهب s .( ومن الممكن النظر في الجدول الدوري التالي (شركة 4 -قليلة للغاية (أقل من 10 Shimadzu (لمعرفة العناصر التي من الممكن تقديرها باستخدام تقنيات اللهب المختلفة:</a:t>
            </a:r>
            <a:endParaRPr sz="1400"/>
          </a:p>
          <a:p>
            <a:pPr indent="0" lvl="0" marL="0" rtl="0" algn="r">
              <a:spcBef>
                <a:spcPts val="1600"/>
              </a:spcBef>
              <a:spcAft>
                <a:spcPts val="0"/>
              </a:spcAft>
              <a:buNone/>
            </a:pPr>
            <a:r>
              <a:t/>
            </a:r>
            <a:endParaRPr sz="1400"/>
          </a:p>
          <a:p>
            <a:pPr indent="0" lvl="0" marL="0" algn="r">
              <a:spcBef>
                <a:spcPts val="1600"/>
              </a:spcBef>
              <a:spcAft>
                <a:spcPts val="1600"/>
              </a:spcAft>
              <a:buNone/>
            </a:pPr>
            <a:r>
              <a:t/>
            </a:r>
            <a:endParaRPr sz="14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Shape 185"/>
          <p:cNvSpPr txBox="1"/>
          <p:nvPr>
            <p:ph type="title"/>
          </p:nvPr>
        </p:nvSpPr>
        <p:spPr>
          <a:xfrm>
            <a:off x="344250" y="1403850"/>
            <a:ext cx="8455500" cy="21468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Thank you</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 name="Shape 69"/>
        <p:cNvGrpSpPr/>
        <p:nvPr/>
      </p:nvGrpSpPr>
      <p:grpSpPr>
        <a:xfrm>
          <a:off x="0" y="0"/>
          <a:ext cx="0" cy="0"/>
          <a:chOff x="0" y="0"/>
          <a:chExt cx="0" cy="0"/>
        </a:xfrm>
      </p:grpSpPr>
      <p:sp>
        <p:nvSpPr>
          <p:cNvPr id="70" name="Shape 70"/>
          <p:cNvSpPr txBox="1"/>
          <p:nvPr>
            <p:ph type="title"/>
          </p:nvPr>
        </p:nvSpPr>
        <p:spPr>
          <a:xfrm>
            <a:off x="344250" y="1403850"/>
            <a:ext cx="8455500" cy="21468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First off </a:t>
            </a:r>
            <a:br>
              <a:rPr lang="en"/>
            </a:br>
            <a:r>
              <a:rPr lang="en"/>
              <a:t>The mechanism of measurement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Shape 75"/>
          <p:cNvSpPr txBox="1"/>
          <p:nvPr>
            <p:ph type="title"/>
          </p:nvPr>
        </p:nvSpPr>
        <p:spPr>
          <a:xfrm>
            <a:off x="311700" y="166625"/>
            <a:ext cx="8520600" cy="572700"/>
          </a:xfrm>
          <a:prstGeom prst="rect">
            <a:avLst/>
          </a:prstGeom>
        </p:spPr>
        <p:txBody>
          <a:bodyPr anchorCtr="0" anchor="t" bIns="91425" lIns="91425" spcFirstLastPara="1" rIns="91425" wrap="square" tIns="91425">
            <a:noAutofit/>
          </a:bodyPr>
          <a:lstStyle/>
          <a:p>
            <a:pPr indent="0" lvl="0" marL="0" algn="r">
              <a:spcBef>
                <a:spcPts val="0"/>
              </a:spcBef>
              <a:spcAft>
                <a:spcPts val="0"/>
              </a:spcAft>
              <a:buNone/>
            </a:pPr>
            <a:r>
              <a:rPr lang="en">
                <a:latin typeface="Lobster"/>
                <a:ea typeface="Lobster"/>
                <a:cs typeface="Lobster"/>
                <a:sym typeface="Lobster"/>
              </a:rPr>
              <a:t>الأساس</a:t>
            </a:r>
            <a:r>
              <a:rPr lang="en">
                <a:latin typeface="Lobster"/>
                <a:ea typeface="Lobster"/>
                <a:cs typeface="Lobster"/>
                <a:sym typeface="Lobster"/>
              </a:rPr>
              <a:t> العلمي للتقدير </a:t>
            </a:r>
            <a:endParaRPr>
              <a:latin typeface="Lobster"/>
              <a:ea typeface="Lobster"/>
              <a:cs typeface="Lobster"/>
              <a:sym typeface="Lobster"/>
            </a:endParaRPr>
          </a:p>
        </p:txBody>
      </p:sp>
      <p:sp>
        <p:nvSpPr>
          <p:cNvPr id="76" name="Shape 76"/>
          <p:cNvSpPr txBox="1"/>
          <p:nvPr>
            <p:ph idx="1" type="body"/>
          </p:nvPr>
        </p:nvSpPr>
        <p:spPr>
          <a:xfrm>
            <a:off x="311700" y="832150"/>
            <a:ext cx="8520600" cy="3334800"/>
          </a:xfrm>
          <a:prstGeom prst="rect">
            <a:avLst/>
          </a:prstGeom>
        </p:spPr>
        <p:txBody>
          <a:bodyPr anchorCtr="0" anchor="t" bIns="91425" lIns="91425" spcFirstLastPara="1" rIns="91425" wrap="square" tIns="91425">
            <a:noAutofit/>
          </a:bodyPr>
          <a:lstStyle/>
          <a:p>
            <a:pPr indent="0" lvl="0" marL="0" algn="r">
              <a:spcBef>
                <a:spcPts val="0"/>
              </a:spcBef>
              <a:spcAft>
                <a:spcPts val="1600"/>
              </a:spcAft>
              <a:buNone/>
            </a:pPr>
            <a:r>
              <a:rPr lang="en"/>
              <a:t>تعتمد طريقة عمل </a:t>
            </a:r>
            <a:r>
              <a:rPr lang="en"/>
              <a:t>الجهاز</a:t>
            </a:r>
            <a:r>
              <a:rPr lang="en"/>
              <a:t> </a:t>
            </a:r>
            <a:r>
              <a:rPr lang="en"/>
              <a:t>على</a:t>
            </a:r>
            <a:r>
              <a:rPr lang="en"/>
              <a:t> تحويل العينة التي يتم وضعها داخل المصدر الحراري إلى ذرات. </a:t>
            </a:r>
            <a:br>
              <a:rPr lang="en"/>
            </a:br>
            <a:r>
              <a:rPr lang="en"/>
              <a:t>وعند سقوط شعاع ضوئي من مصدر إضاءة ذي طول موجي مناسب على تلك الذرات ، فإنها تمتص جزءاً من ذلك الشعاع ، يتناسب مع تركيز المادة المجهولة في العينة.</a:t>
            </a:r>
            <a:endParaRPr/>
          </a:p>
        </p:txBody>
      </p:sp>
      <p:pic>
        <p:nvPicPr>
          <p:cNvPr id="77" name="Shape 77"/>
          <p:cNvPicPr preferRelativeResize="0"/>
          <p:nvPr/>
        </p:nvPicPr>
        <p:blipFill>
          <a:blip r:embed="rId3">
            <a:alphaModFix/>
          </a:blip>
          <a:stretch>
            <a:fillRect/>
          </a:stretch>
        </p:blipFill>
        <p:spPr>
          <a:xfrm>
            <a:off x="2496267" y="1935375"/>
            <a:ext cx="6336033" cy="32081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Shape 82"/>
          <p:cNvSpPr txBox="1"/>
          <p:nvPr>
            <p:ph type="title"/>
          </p:nvPr>
        </p:nvSpPr>
        <p:spPr>
          <a:xfrm>
            <a:off x="311700" y="153375"/>
            <a:ext cx="8520600" cy="572700"/>
          </a:xfrm>
          <a:prstGeom prst="rect">
            <a:avLst/>
          </a:prstGeom>
        </p:spPr>
        <p:txBody>
          <a:bodyPr anchorCtr="0" anchor="ctr" bIns="91425" lIns="91425" spcFirstLastPara="1" rIns="91425" wrap="square" tIns="91425">
            <a:noAutofit/>
          </a:bodyPr>
          <a:lstStyle/>
          <a:p>
            <a:pPr indent="0" lvl="0" marL="0" algn="r">
              <a:spcBef>
                <a:spcPts val="0"/>
              </a:spcBef>
              <a:spcAft>
                <a:spcPts val="0"/>
              </a:spcAft>
              <a:buNone/>
            </a:pPr>
            <a:r>
              <a:rPr b="1" lang="en" sz="3600">
                <a:solidFill>
                  <a:srgbClr val="000000"/>
                </a:solidFill>
              </a:rPr>
              <a:t>:-</a:t>
            </a:r>
            <a:r>
              <a:rPr b="1" lang="en" sz="3600">
                <a:solidFill>
                  <a:srgbClr val="3372FF"/>
                </a:solidFill>
              </a:rPr>
              <a:t>أولا</a:t>
            </a:r>
            <a:r>
              <a:rPr b="1" lang="en" sz="3600"/>
              <a:t> </a:t>
            </a:r>
            <a:r>
              <a:rPr b="1" lang="en" sz="3600"/>
              <a:t>أنواع</a:t>
            </a:r>
            <a:r>
              <a:rPr b="1" lang="en" sz="3600"/>
              <a:t> اللهب </a:t>
            </a:r>
            <a:endParaRPr b="1" sz="3600"/>
          </a:p>
        </p:txBody>
      </p:sp>
      <p:sp>
        <p:nvSpPr>
          <p:cNvPr id="83" name="Shape 83"/>
          <p:cNvSpPr txBox="1"/>
          <p:nvPr>
            <p:ph idx="1" type="body"/>
          </p:nvPr>
        </p:nvSpPr>
        <p:spPr>
          <a:xfrm>
            <a:off x="311700" y="779125"/>
            <a:ext cx="8520600" cy="3334800"/>
          </a:xfrm>
          <a:prstGeom prst="rect">
            <a:avLst/>
          </a:prstGeom>
        </p:spPr>
        <p:txBody>
          <a:bodyPr anchorCtr="0" anchor="t" bIns="91425" lIns="91425" spcFirstLastPara="1" rIns="91425" wrap="square" tIns="91425">
            <a:noAutofit/>
          </a:bodyPr>
          <a:lstStyle/>
          <a:p>
            <a:pPr indent="0" lvl="0" marL="0" algn="r">
              <a:spcBef>
                <a:spcPts val="0"/>
              </a:spcBef>
              <a:spcAft>
                <a:spcPts val="1600"/>
              </a:spcAft>
              <a:buNone/>
            </a:pPr>
            <a:r>
              <a:rPr lang="en" sz="2400"/>
              <a:t>تختلف أنواع اللهب باختلاف نوع الوقود المستخدم ، وطبيعة المؤكسد. كما تختلف درجة حرارة اللهب وكمية استهلاك الوقود باختلاف نوعه</a:t>
            </a:r>
            <a:br>
              <a:rPr lang="en" sz="2400"/>
            </a:br>
            <a:endParaRPr sz="2400"/>
          </a:p>
        </p:txBody>
      </p:sp>
      <p:graphicFrame>
        <p:nvGraphicFramePr>
          <p:cNvPr id="84" name="Shape 84"/>
          <p:cNvGraphicFramePr/>
          <p:nvPr/>
        </p:nvGraphicFramePr>
        <p:xfrm>
          <a:off x="541550" y="1716200"/>
          <a:ext cx="3000000" cy="3000000"/>
        </p:xfrm>
        <a:graphic>
          <a:graphicData uri="http://schemas.openxmlformats.org/drawingml/2006/table">
            <a:tbl>
              <a:tblPr>
                <a:noFill/>
                <a:tableStyleId>{425A6C40-7706-41FF-B898-614FB367569B}</a:tableStyleId>
              </a:tblPr>
              <a:tblGrid>
                <a:gridCol w="2413000"/>
                <a:gridCol w="2413000"/>
              </a:tblGrid>
              <a:tr h="850150">
                <a:tc>
                  <a:txBody>
                    <a:bodyPr>
                      <a:noAutofit/>
                    </a:bodyPr>
                    <a:lstStyle/>
                    <a:p>
                      <a:pPr indent="0" lvl="0" marL="0">
                        <a:spcBef>
                          <a:spcPts val="0"/>
                        </a:spcBef>
                        <a:spcAft>
                          <a:spcPts val="0"/>
                        </a:spcAft>
                        <a:buNone/>
                      </a:pPr>
                      <a:r>
                        <a:rPr lang="en"/>
                        <a:t>Types of flame </a:t>
                      </a:r>
                      <a:br>
                        <a:rPr lang="en"/>
                      </a:br>
                      <a:r>
                        <a:rPr lang="en"/>
                        <a:t>(fuel/oxidant)</a:t>
                      </a:r>
                      <a:endParaRPr/>
                    </a:p>
                  </a:txBody>
                  <a:tcPr marT="91425" marB="91425" marR="91425" marL="91425"/>
                </a:tc>
                <a:tc>
                  <a:txBody>
                    <a:bodyPr>
                      <a:noAutofit/>
                    </a:bodyPr>
                    <a:lstStyle/>
                    <a:p>
                      <a:pPr indent="0" lvl="0" marL="0">
                        <a:spcBef>
                          <a:spcPts val="0"/>
                        </a:spcBef>
                        <a:spcAft>
                          <a:spcPts val="0"/>
                        </a:spcAft>
                        <a:buNone/>
                      </a:pPr>
                      <a:r>
                        <a:rPr lang="en"/>
                        <a:t>Temperature</a:t>
                      </a:r>
                      <a:r>
                        <a:rPr lang="en"/>
                        <a:t> C</a:t>
                      </a:r>
                      <a:endParaRPr/>
                    </a:p>
                  </a:txBody>
                  <a:tcPr marT="91425" marB="91425" marR="91425" marL="91425"/>
                </a:tc>
              </a:tr>
              <a:tr h="429525">
                <a:tc>
                  <a:txBody>
                    <a:bodyPr>
                      <a:noAutofit/>
                    </a:bodyPr>
                    <a:lstStyle/>
                    <a:p>
                      <a:pPr indent="0" lvl="0" marL="0">
                        <a:spcBef>
                          <a:spcPts val="0"/>
                        </a:spcBef>
                        <a:spcAft>
                          <a:spcPts val="0"/>
                        </a:spcAft>
                        <a:buNone/>
                      </a:pPr>
                      <a:r>
                        <a:rPr lang="en"/>
                        <a:t>methane/air</a:t>
                      </a:r>
                      <a:endParaRPr/>
                    </a:p>
                  </a:txBody>
                  <a:tcPr marT="91425" marB="91425" marR="91425" marL="91425"/>
                </a:tc>
                <a:tc>
                  <a:txBody>
                    <a:bodyPr>
                      <a:noAutofit/>
                    </a:bodyPr>
                    <a:lstStyle/>
                    <a:p>
                      <a:pPr indent="0" lvl="0" marL="0">
                        <a:spcBef>
                          <a:spcPts val="0"/>
                        </a:spcBef>
                        <a:spcAft>
                          <a:spcPts val="0"/>
                        </a:spcAft>
                        <a:buNone/>
                      </a:pPr>
                      <a:r>
                        <a:rPr lang="en"/>
                        <a:t>1700-1900</a:t>
                      </a:r>
                      <a:endParaRPr/>
                    </a:p>
                  </a:txBody>
                  <a:tcPr marT="91425" marB="91425" marR="91425" marL="91425"/>
                </a:tc>
              </a:tr>
              <a:tr h="429525">
                <a:tc>
                  <a:txBody>
                    <a:bodyPr>
                      <a:noAutofit/>
                    </a:bodyPr>
                    <a:lstStyle/>
                    <a:p>
                      <a:pPr indent="0" lvl="0" marL="0">
                        <a:spcBef>
                          <a:spcPts val="0"/>
                        </a:spcBef>
                        <a:spcAft>
                          <a:spcPts val="0"/>
                        </a:spcAft>
                        <a:buNone/>
                      </a:pPr>
                      <a:r>
                        <a:rPr lang="en"/>
                        <a:t>methane/</a:t>
                      </a:r>
                      <a:r>
                        <a:rPr lang="en"/>
                        <a:t>oxygen</a:t>
                      </a:r>
                      <a:endParaRPr/>
                    </a:p>
                  </a:txBody>
                  <a:tcPr marT="91425" marB="91425" marR="91425" marL="91425"/>
                </a:tc>
                <a:tc>
                  <a:txBody>
                    <a:bodyPr>
                      <a:noAutofit/>
                    </a:bodyPr>
                    <a:lstStyle/>
                    <a:p>
                      <a:pPr indent="0" lvl="0" marL="0">
                        <a:spcBef>
                          <a:spcPts val="0"/>
                        </a:spcBef>
                        <a:spcAft>
                          <a:spcPts val="0"/>
                        </a:spcAft>
                        <a:buNone/>
                      </a:pPr>
                      <a:r>
                        <a:rPr lang="en"/>
                        <a:t>2700-2800</a:t>
                      </a:r>
                      <a:endParaRPr/>
                    </a:p>
                  </a:txBody>
                  <a:tcPr marT="91425" marB="91425" marR="91425" marL="91425"/>
                </a:tc>
              </a:tr>
              <a:tr h="429525">
                <a:tc>
                  <a:txBody>
                    <a:bodyPr>
                      <a:noAutofit/>
                    </a:bodyPr>
                    <a:lstStyle/>
                    <a:p>
                      <a:pPr indent="0" lvl="0" marL="0">
                        <a:spcBef>
                          <a:spcPts val="0"/>
                        </a:spcBef>
                        <a:spcAft>
                          <a:spcPts val="0"/>
                        </a:spcAft>
                        <a:buNone/>
                      </a:pPr>
                      <a:r>
                        <a:rPr lang="en"/>
                        <a:t>hydrogene/air </a:t>
                      </a:r>
                      <a:endParaRPr/>
                    </a:p>
                  </a:txBody>
                  <a:tcPr marT="91425" marB="91425" marR="91425" marL="91425"/>
                </a:tc>
                <a:tc>
                  <a:txBody>
                    <a:bodyPr>
                      <a:noAutofit/>
                    </a:bodyPr>
                    <a:lstStyle/>
                    <a:p>
                      <a:pPr indent="0" lvl="0" marL="0">
                        <a:spcBef>
                          <a:spcPts val="0"/>
                        </a:spcBef>
                        <a:spcAft>
                          <a:spcPts val="0"/>
                        </a:spcAft>
                        <a:buNone/>
                      </a:pPr>
                      <a:r>
                        <a:rPr lang="en"/>
                        <a:t>2000-2100</a:t>
                      </a:r>
                      <a:endParaRPr/>
                    </a:p>
                  </a:txBody>
                  <a:tcPr marT="91425" marB="91425" marR="91425" marL="91425"/>
                </a:tc>
              </a:tr>
              <a:tr h="429525">
                <a:tc>
                  <a:txBody>
                    <a:bodyPr>
                      <a:noAutofit/>
                    </a:bodyPr>
                    <a:lstStyle/>
                    <a:p>
                      <a:pPr indent="0" lvl="0" marL="0">
                        <a:spcBef>
                          <a:spcPts val="0"/>
                        </a:spcBef>
                        <a:spcAft>
                          <a:spcPts val="0"/>
                        </a:spcAft>
                        <a:buNone/>
                      </a:pPr>
                      <a:r>
                        <a:rPr lang="en"/>
                        <a:t>Acetylene</a:t>
                      </a:r>
                      <a:r>
                        <a:rPr lang="en"/>
                        <a:t> /air</a:t>
                      </a:r>
                      <a:endParaRPr/>
                    </a:p>
                  </a:txBody>
                  <a:tcPr marT="91425" marB="91425" marR="91425" marL="91425"/>
                </a:tc>
                <a:tc>
                  <a:txBody>
                    <a:bodyPr>
                      <a:noAutofit/>
                    </a:bodyPr>
                    <a:lstStyle/>
                    <a:p>
                      <a:pPr indent="0" lvl="0" marL="0">
                        <a:spcBef>
                          <a:spcPts val="0"/>
                        </a:spcBef>
                        <a:spcAft>
                          <a:spcPts val="0"/>
                        </a:spcAft>
                        <a:buNone/>
                      </a:pPr>
                      <a:r>
                        <a:rPr lang="en"/>
                        <a:t>2100-2400</a:t>
                      </a:r>
                      <a:endParaRPr/>
                    </a:p>
                  </a:txBody>
                  <a:tcPr marT="91425" marB="91425" marR="91425" marL="91425"/>
                </a:tc>
              </a:tr>
              <a:tr h="429525">
                <a:tc>
                  <a:txBody>
                    <a:bodyPr>
                      <a:noAutofit/>
                    </a:bodyPr>
                    <a:lstStyle/>
                    <a:p>
                      <a:pPr indent="0" lvl="0" marL="0">
                        <a:spcBef>
                          <a:spcPts val="0"/>
                        </a:spcBef>
                        <a:spcAft>
                          <a:spcPts val="0"/>
                        </a:spcAft>
                        <a:buNone/>
                      </a:pPr>
                      <a:r>
                        <a:rPr lang="en"/>
                        <a:t>Acetylene</a:t>
                      </a:r>
                      <a:r>
                        <a:rPr lang="en"/>
                        <a:t> /oxygen </a:t>
                      </a:r>
                      <a:endParaRPr/>
                    </a:p>
                  </a:txBody>
                  <a:tcPr marT="91425" marB="91425" marR="91425" marL="91425"/>
                </a:tc>
                <a:tc>
                  <a:txBody>
                    <a:bodyPr>
                      <a:noAutofit/>
                    </a:bodyPr>
                    <a:lstStyle/>
                    <a:p>
                      <a:pPr indent="0" lvl="0" marL="0">
                        <a:spcBef>
                          <a:spcPts val="0"/>
                        </a:spcBef>
                        <a:spcAft>
                          <a:spcPts val="0"/>
                        </a:spcAft>
                        <a:buNone/>
                      </a:pPr>
                      <a:r>
                        <a:rPr lang="en"/>
                        <a:t>3050-3150</a:t>
                      </a:r>
                      <a:endParaRPr/>
                    </a:p>
                  </a:txBody>
                  <a:tcPr marT="91425" marB="91425" marR="91425" marL="91425"/>
                </a:tc>
              </a:tr>
              <a:tr h="429525">
                <a:tc>
                  <a:txBody>
                    <a:bodyPr>
                      <a:noAutofit/>
                    </a:bodyPr>
                    <a:lstStyle/>
                    <a:p>
                      <a:pPr indent="0" lvl="0" marL="0">
                        <a:spcBef>
                          <a:spcPts val="0"/>
                        </a:spcBef>
                        <a:spcAft>
                          <a:spcPts val="0"/>
                        </a:spcAft>
                        <a:buNone/>
                      </a:pPr>
                      <a:r>
                        <a:rPr lang="en"/>
                        <a:t>Acetylene /no </a:t>
                      </a:r>
                      <a:endParaRPr/>
                    </a:p>
                  </a:txBody>
                  <a:tcPr marT="91425" marB="91425" marR="91425" marL="91425"/>
                </a:tc>
                <a:tc>
                  <a:txBody>
                    <a:bodyPr>
                      <a:noAutofit/>
                    </a:bodyPr>
                    <a:lstStyle/>
                    <a:p>
                      <a:pPr indent="0" lvl="0" marL="0">
                        <a:spcBef>
                          <a:spcPts val="0"/>
                        </a:spcBef>
                        <a:spcAft>
                          <a:spcPts val="0"/>
                        </a:spcAft>
                        <a:buNone/>
                      </a:pPr>
                      <a:r>
                        <a:rPr lang="en"/>
                        <a:t>2600-2800</a:t>
                      </a:r>
                      <a:endParaRPr/>
                    </a:p>
                  </a:txBody>
                  <a:tcPr marT="91425" marB="91425" marR="91425" marL="91425"/>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Shape 8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lgn="r">
              <a:spcBef>
                <a:spcPts val="0"/>
              </a:spcBef>
              <a:spcAft>
                <a:spcPts val="0"/>
              </a:spcAft>
              <a:buNone/>
            </a:pPr>
            <a:r>
              <a:rPr lang="en"/>
              <a:t>تركيب اللهب</a:t>
            </a:r>
            <a:endParaRPr/>
          </a:p>
        </p:txBody>
      </p:sp>
      <p:sp>
        <p:nvSpPr>
          <p:cNvPr id="90" name="Shape 90"/>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AutoNum type="arabicPeriod"/>
            </a:pPr>
            <a:r>
              <a:rPr lang="en"/>
              <a:t>(primary combustion zone)                    </a:t>
            </a:r>
            <a:r>
              <a:rPr lang="en"/>
              <a:t> منطقة الاحتراق الاولي</a:t>
            </a:r>
            <a:r>
              <a:rPr lang="en"/>
              <a:t>      </a:t>
            </a:r>
            <a:endParaRPr/>
          </a:p>
          <a:p>
            <a:pPr indent="-342900" lvl="0" marL="457200" rtl="0">
              <a:spcBef>
                <a:spcPts val="0"/>
              </a:spcBef>
              <a:spcAft>
                <a:spcPts val="0"/>
              </a:spcAft>
              <a:buSzPts val="1800"/>
              <a:buAutoNum type="arabicPeriod"/>
            </a:pPr>
            <a:r>
              <a:rPr lang="en"/>
              <a:t> (secondary combustion layer)              </a:t>
            </a:r>
            <a:r>
              <a:rPr lang="en"/>
              <a:t>  منطقة</a:t>
            </a:r>
            <a:r>
              <a:rPr lang="en"/>
              <a:t> الاحتراق الثانوي     </a:t>
            </a:r>
            <a:endParaRPr/>
          </a:p>
          <a:p>
            <a:pPr indent="-342900" lvl="0" marL="457200">
              <a:spcBef>
                <a:spcPts val="0"/>
              </a:spcBef>
              <a:spcAft>
                <a:spcPts val="0"/>
              </a:spcAft>
              <a:buSzPts val="1800"/>
              <a:buAutoNum type="arabicPeriod"/>
            </a:pPr>
            <a:r>
              <a:rPr lang="en"/>
              <a:t>(region inter zonal)                           </a:t>
            </a:r>
            <a:r>
              <a:rPr lang="en"/>
              <a:t>المنطقة الوسطى بين المنطقتين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Shape 9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lgn="r">
              <a:spcBef>
                <a:spcPts val="0"/>
              </a:spcBef>
              <a:spcAft>
                <a:spcPts val="0"/>
              </a:spcAft>
              <a:buNone/>
            </a:pPr>
            <a:r>
              <a:rPr lang="en"/>
              <a:t>أنواع المواقد </a:t>
            </a:r>
            <a:endParaRPr/>
          </a:p>
        </p:txBody>
      </p:sp>
      <p:sp>
        <p:nvSpPr>
          <p:cNvPr id="96" name="Shape 96"/>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0" lvl="0" marL="0" algn="r">
              <a:spcBef>
                <a:spcPts val="0"/>
              </a:spcBef>
              <a:spcAft>
                <a:spcPts val="1600"/>
              </a:spcAft>
              <a:buNone/>
            </a:pPr>
            <a:r>
              <a:rPr lang="en"/>
              <a:t>      </a:t>
            </a:r>
            <a:r>
              <a:rPr lang="en"/>
              <a:t>  (turbulent flow burner)  الانسياب </a:t>
            </a:r>
            <a:r>
              <a:rPr lang="en"/>
              <a:t>المضطرب</a:t>
            </a:r>
            <a:br>
              <a:rPr lang="en"/>
            </a:br>
            <a:r>
              <a:rPr lang="en"/>
              <a:t> </a:t>
            </a:r>
            <a:br>
              <a:rPr lang="en"/>
            </a:br>
            <a:r>
              <a:rPr lang="en"/>
              <a:t>(burner premix)      موقد الخلط  </a:t>
            </a:r>
            <a:r>
              <a:rPr lang="en"/>
              <a:t>الأولى</a:t>
            </a:r>
            <a:br>
              <a:rPr lang="en"/>
            </a:br>
            <a:r>
              <a:rPr lang="en"/>
              <a:t>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Shape 10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lgn="r">
              <a:spcBef>
                <a:spcPts val="0"/>
              </a:spcBef>
              <a:spcAft>
                <a:spcPts val="0"/>
              </a:spcAft>
              <a:buNone/>
            </a:pPr>
            <a:r>
              <a:rPr lang="en"/>
              <a:t>المكونات الاساسية للجهاز </a:t>
            </a:r>
            <a:endParaRPr/>
          </a:p>
        </p:txBody>
      </p:sp>
      <p:sp>
        <p:nvSpPr>
          <p:cNvPr id="102" name="Shape 102"/>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n" sz="2400"/>
              <a:t>م</a:t>
            </a:r>
            <a:r>
              <a:rPr lang="en" sz="2400"/>
              <a:t>صدر الإضاءة</a:t>
            </a:r>
            <a:br>
              <a:rPr lang="en" sz="2400"/>
            </a:br>
            <a:r>
              <a:rPr lang="en" sz="2400"/>
              <a:t>أداة اختيار الطول الموجي</a:t>
            </a:r>
            <a:br>
              <a:rPr lang="en" sz="2400"/>
            </a:br>
            <a:r>
              <a:rPr lang="en" sz="2400"/>
              <a:t>وعاء العينة</a:t>
            </a:r>
            <a:br>
              <a:rPr lang="en" sz="2400"/>
            </a:br>
            <a:r>
              <a:rPr lang="en" sz="2400"/>
              <a:t>المكشاف</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Shape 10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lgn="r">
              <a:spcBef>
                <a:spcPts val="0"/>
              </a:spcBef>
              <a:spcAft>
                <a:spcPts val="0"/>
              </a:spcAft>
              <a:buNone/>
            </a:pPr>
            <a:r>
              <a:rPr lang="en"/>
              <a:t>أولاً: مصدر الإضاءة</a:t>
            </a:r>
            <a:endParaRPr/>
          </a:p>
        </p:txBody>
      </p:sp>
      <p:sp>
        <p:nvSpPr>
          <p:cNvPr id="108" name="Shape 108"/>
          <p:cNvSpPr txBox="1"/>
          <p:nvPr>
            <p:ph idx="1" type="body"/>
          </p:nvPr>
        </p:nvSpPr>
        <p:spPr>
          <a:xfrm flipH="1">
            <a:off x="-1777150" y="4896325"/>
            <a:ext cx="1482900" cy="5727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pic>
        <p:nvPicPr>
          <p:cNvPr id="109" name="Shape 109"/>
          <p:cNvPicPr preferRelativeResize="0"/>
          <p:nvPr/>
        </p:nvPicPr>
        <p:blipFill>
          <a:blip r:embed="rId3">
            <a:alphaModFix/>
          </a:blip>
          <a:stretch>
            <a:fillRect/>
          </a:stretch>
        </p:blipFill>
        <p:spPr>
          <a:xfrm>
            <a:off x="208250" y="58850"/>
            <a:ext cx="4958775" cy="5143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